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183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96"/>
  </p:notesMasterIdLst>
  <p:handoutMasterIdLst>
    <p:handoutMasterId r:id="rId197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59" r:id="rId99"/>
    <p:sldId id="360" r:id="rId100"/>
    <p:sldId id="361" r:id="rId101"/>
    <p:sldId id="362" r:id="rId102"/>
    <p:sldId id="363" r:id="rId103"/>
    <p:sldId id="364" r:id="rId104"/>
    <p:sldId id="365" r:id="rId105"/>
    <p:sldId id="366" r:id="rId106"/>
    <p:sldId id="367" r:id="rId107"/>
    <p:sldId id="368" r:id="rId108"/>
    <p:sldId id="369" r:id="rId109"/>
    <p:sldId id="370" r:id="rId110"/>
    <p:sldId id="371" r:id="rId111"/>
    <p:sldId id="372" r:id="rId112"/>
    <p:sldId id="373" r:id="rId113"/>
    <p:sldId id="374" r:id="rId114"/>
    <p:sldId id="375" r:id="rId115"/>
    <p:sldId id="376" r:id="rId116"/>
    <p:sldId id="377" r:id="rId117"/>
    <p:sldId id="378" r:id="rId118"/>
    <p:sldId id="379" r:id="rId119"/>
    <p:sldId id="380" r:id="rId120"/>
    <p:sldId id="381" r:id="rId121"/>
    <p:sldId id="382" r:id="rId122"/>
    <p:sldId id="383" r:id="rId123"/>
    <p:sldId id="384" r:id="rId124"/>
    <p:sldId id="385" r:id="rId125"/>
    <p:sldId id="386" r:id="rId126"/>
    <p:sldId id="387" r:id="rId127"/>
    <p:sldId id="388" r:id="rId128"/>
    <p:sldId id="389" r:id="rId129"/>
    <p:sldId id="390" r:id="rId130"/>
    <p:sldId id="391" r:id="rId131"/>
    <p:sldId id="392" r:id="rId132"/>
    <p:sldId id="393" r:id="rId133"/>
    <p:sldId id="394" r:id="rId134"/>
    <p:sldId id="395" r:id="rId135"/>
    <p:sldId id="396" r:id="rId136"/>
    <p:sldId id="397" r:id="rId137"/>
    <p:sldId id="398" r:id="rId138"/>
    <p:sldId id="399" r:id="rId139"/>
    <p:sldId id="400" r:id="rId140"/>
    <p:sldId id="401" r:id="rId141"/>
    <p:sldId id="402" r:id="rId142"/>
    <p:sldId id="403" r:id="rId143"/>
    <p:sldId id="404" r:id="rId144"/>
    <p:sldId id="405" r:id="rId145"/>
    <p:sldId id="406" r:id="rId146"/>
    <p:sldId id="407" r:id="rId147"/>
    <p:sldId id="408" r:id="rId148"/>
    <p:sldId id="409" r:id="rId149"/>
    <p:sldId id="410" r:id="rId150"/>
    <p:sldId id="411" r:id="rId151"/>
    <p:sldId id="412" r:id="rId152"/>
    <p:sldId id="413" r:id="rId153"/>
    <p:sldId id="414" r:id="rId154"/>
    <p:sldId id="415" r:id="rId155"/>
    <p:sldId id="416" r:id="rId156"/>
    <p:sldId id="417" r:id="rId157"/>
    <p:sldId id="418" r:id="rId158"/>
    <p:sldId id="419" r:id="rId159"/>
    <p:sldId id="420" r:id="rId160"/>
    <p:sldId id="421" r:id="rId161"/>
    <p:sldId id="422" r:id="rId162"/>
    <p:sldId id="423" r:id="rId163"/>
    <p:sldId id="424" r:id="rId164"/>
    <p:sldId id="425" r:id="rId165"/>
    <p:sldId id="426" r:id="rId166"/>
    <p:sldId id="427" r:id="rId167"/>
    <p:sldId id="428" r:id="rId168"/>
    <p:sldId id="429" r:id="rId169"/>
    <p:sldId id="430" r:id="rId170"/>
    <p:sldId id="431" r:id="rId171"/>
    <p:sldId id="432" r:id="rId172"/>
    <p:sldId id="433" r:id="rId173"/>
    <p:sldId id="434" r:id="rId174"/>
    <p:sldId id="435" r:id="rId175"/>
    <p:sldId id="436" r:id="rId176"/>
    <p:sldId id="437" r:id="rId177"/>
    <p:sldId id="438" r:id="rId178"/>
    <p:sldId id="439" r:id="rId179"/>
    <p:sldId id="440" r:id="rId180"/>
    <p:sldId id="441" r:id="rId181"/>
    <p:sldId id="442" r:id="rId182"/>
    <p:sldId id="443" r:id="rId183"/>
    <p:sldId id="444" r:id="rId184"/>
    <p:sldId id="445" r:id="rId185"/>
    <p:sldId id="446" r:id="rId186"/>
    <p:sldId id="447" r:id="rId187"/>
    <p:sldId id="448" r:id="rId188"/>
    <p:sldId id="449" r:id="rId189"/>
    <p:sldId id="450" r:id="rId190"/>
    <p:sldId id="451" r:id="rId191"/>
    <p:sldId id="452" r:id="rId192"/>
    <p:sldId id="453" r:id="rId193"/>
    <p:sldId id="454" r:id="rId194"/>
    <p:sldId id="455" r:id="rId195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5D110F"/>
    <a:srgbClr val="2000A8"/>
    <a:srgbClr val="793905"/>
    <a:srgbClr val="FFF6E5"/>
    <a:srgbClr val="FFF0D5"/>
  </p:clrMru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1687" autoAdjust="0"/>
    <p:restoredTop sz="94660"/>
  </p:normalViewPr>
  <p:slideViewPr>
    <p:cSldViewPr>
      <p:cViewPr>
        <p:scale>
          <a:sx n="90" d="100"/>
          <a:sy n="90" d="100"/>
        </p:scale>
        <p:origin x="-16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196" Type="http://schemas.openxmlformats.org/officeDocument/2006/relationships/notesMaster" Target="notesMasters/notesMaster1.xml"/><Relationship Id="rId200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handoutMaster" Target="handoutMasters/handoutMaster1.xml"/><Relationship Id="rId201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presProps" Target="presProps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233E58B5-184F-4250-9A66-494ABB90EA6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97872CDD-5AB9-47AD-9F67-DBB0666491D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46D4B8-581B-4355-B038-3A44BC34F7EA}" type="slidenum">
              <a:rPr lang="ar-SA" smtClean="0">
                <a:latin typeface="Arial" charset="0"/>
                <a:cs typeface="Arial" charset="0"/>
              </a:rPr>
              <a:pPr/>
              <a:t>1</a:t>
            </a:fld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21299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212998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47080D-AA18-4D78-B460-1E2DD5AB3640}" type="slidenum">
              <a:rPr lang="ar-SA" smtClean="0">
                <a:latin typeface="Arial" charset="0"/>
                <a:cs typeface="Arial" charset="0"/>
              </a:rPr>
              <a:pPr/>
              <a:t>4</a:t>
            </a:fld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21402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214022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215044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2150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2160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21606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21607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E11BCF-8ABD-459A-9F42-CCB8947BD0DF}" type="slidenum">
              <a:rPr lang="ar-SA" smtClean="0">
                <a:latin typeface="Arial" charset="0"/>
                <a:cs typeface="Arial" charset="0"/>
              </a:rPr>
              <a:pPr/>
              <a:t>194</a:t>
            </a:fld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416A7DA-FB16-49FA-9F63-7ED6747427F0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09E69D8-C11C-48BD-A2DC-3821548AAB7F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A3581-814B-4186-BCB0-47D6B3261E53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41B25-12A5-4F70-88BD-2706CF42D000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9844F-CE4C-4F5C-A87B-CF191A799223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AF5DB-7787-4BF3-8384-B2F601995053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52F4D17-1D5C-4902-8AE2-0798BDD6C6FF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F1CD5D0-A1C9-4375-BB03-3DDBFB6376ED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2B8D2AD8-A2B2-49AD-9074-B25D4777C21B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1077647-D481-47F0-92F4-E841FFA7B800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E2A4A-543F-43B9-BA95-F19605DEF204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E0907-4F89-4450-A2BE-4651D45189AD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3447C-04CE-480C-AA5F-FA041222A28D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746EA-2E3D-4D1C-85CD-7A211BA4CC23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DE1C6C9-7130-49ED-A5A5-CB91CBED8868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A477EC4-C9B6-4FEA-ABA1-9BF0F370E38E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6FFBD7-EE72-4BA7-9831-4CB2AB5114A2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99C1B-DD9B-4B28-9D04-D5D6104B9D6C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1338430-9806-4F26-B1B0-A8A58840E072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20FB785-6E1F-4568-9E3E-B15E7616A4E7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02D55F-73C9-40CB-BE71-3233EF67A307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A2983D3-7576-41FE-A270-13F9C39A8EE1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EAE1AF-ECB6-4898-8427-65A8677D6FB4}" type="datetimeFigureOut">
              <a:rPr lang="fa-IR" smtClean="0"/>
              <a:pPr>
                <a:defRPr/>
              </a:pPr>
              <a:t>1425/10/28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62FD1C-AF20-4F98-A621-DBEB56730954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1407" y="476672"/>
            <a:ext cx="9001188" cy="28931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ln w="31550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B Titr" pitchFamily="2" charset="-78"/>
              </a:rPr>
              <a:t>خلاصه کتاب </a:t>
            </a:r>
            <a:endParaRPr lang="fa-IR" sz="3600" b="1" dirty="0">
              <a:ln w="31550" cmpd="sng">
                <a:noFill/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B Titr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b="1" dirty="0">
              <a:ln w="31550" cmpd="sng">
                <a:solidFill>
                  <a:srgbClr val="00580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15900" dist="76200" dir="5400000" algn="tl" rotWithShape="0">
                  <a:prstClr val="black">
                    <a:alpha val="58000"/>
                  </a:prstClr>
                </a:outerShdw>
              </a:effectLst>
              <a:latin typeface="+mn-lt"/>
              <a:cs typeface="B Titr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b="1" dirty="0">
              <a:ln w="31550" cmpd="sng">
                <a:solidFill>
                  <a:srgbClr val="00580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15900" dist="76200" dir="5400000" algn="tl" rotWithShape="0">
                  <a:prstClr val="black">
                    <a:alpha val="58000"/>
                  </a:prstClr>
                </a:outerShdw>
              </a:effectLst>
              <a:latin typeface="+mn-lt"/>
              <a:cs typeface="B Titr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b="1" dirty="0">
              <a:ln w="31550" cmpd="sng">
                <a:solidFill>
                  <a:srgbClr val="00580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15900" dist="76200" dir="5400000" algn="tl" rotWithShape="0">
                  <a:prstClr val="black">
                    <a:alpha val="58000"/>
                  </a:prstClr>
                </a:outerShdw>
              </a:effectLst>
              <a:latin typeface="+mn-lt"/>
              <a:cs typeface="B Titr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800" b="1" dirty="0">
              <a:ln w="31550" cmpd="sng">
                <a:solidFill>
                  <a:srgbClr val="00580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15900" dist="76200" dir="5400000" algn="tl" rotWithShape="0">
                  <a:prstClr val="black">
                    <a:alpha val="58000"/>
                  </a:prstClr>
                </a:outerShdw>
              </a:effectLst>
              <a:latin typeface="+mn-lt"/>
              <a:cs typeface="B Titr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b="1" dirty="0">
              <a:ln w="31550" cmpd="sng">
                <a:solidFill>
                  <a:srgbClr val="00580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15900" dist="76200" dir="5400000" algn="tl" rotWithShape="0">
                  <a:prstClr val="black">
                    <a:alpha val="58000"/>
                  </a:prstClr>
                </a:outerShdw>
              </a:effectLst>
              <a:latin typeface="+mn-lt"/>
              <a:cs typeface="B Titr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b="1" dirty="0">
              <a:ln w="31550" cmpd="sng">
                <a:solidFill>
                  <a:srgbClr val="00580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15900" dist="76200" dir="5400000" algn="tl" rotWithShape="0">
                  <a:prstClr val="black">
                    <a:alpha val="58000"/>
                  </a:prstClr>
                </a:outerShdw>
              </a:effectLst>
              <a:latin typeface="+mn-lt"/>
              <a:cs typeface="B Titr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ln w="31550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15900" dist="76200" dir="5400000" algn="tl" rotWithShape="0">
                    <a:prstClr val="black">
                      <a:alpha val="58000"/>
                    </a:prstClr>
                  </a:outerShdw>
                </a:effectLst>
                <a:latin typeface="+mn-lt"/>
                <a:cs typeface="B Titr" pitchFamily="2" charset="-78"/>
              </a:rPr>
              <a:t>دکتر سید حسین ابطحی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980728"/>
            <a:ext cx="9143999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8800" b="1" dirty="0">
                <a:ln w="31550" cmpd="sng">
                  <a:solidFill>
                    <a:srgbClr val="00580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15900" dist="76200" dir="5400000" algn="tl" rotWithShape="0">
                    <a:prstClr val="black">
                      <a:alpha val="58000"/>
                    </a:prstClr>
                  </a:outerShdw>
                </a:effectLst>
                <a:latin typeface="Arial" pitchFamily="34" charset="0"/>
                <a:cs typeface="B Titr" pitchFamily="2" charset="-78"/>
              </a:rPr>
              <a:t>مدیریت منابع انسانی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36512" y="3933056"/>
            <a:ext cx="100347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fa-I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ngsana New" pitchFamily="18" charset="-34"/>
              <a:cs typeface="B Homa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2875" y="1143000"/>
            <a:ext cx="8929688" cy="44561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چهارم : آموزش و توسعه ی منابع انسانی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مقدمه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یادگیری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نظریه های یادگیری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اصول یادگیری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مراحل آموزش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روش ها و فنون آموزش و توسعه ی منابع انسانی </a:t>
            </a:r>
          </a:p>
        </p:txBody>
      </p:sp>
      <p:sp>
        <p:nvSpPr>
          <p:cNvPr id="6" name="Oval 5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مقدمه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692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 b="1">
                <a:cs typeface="B Nazanin" pitchFamily="2" charset="-78"/>
              </a:rPr>
              <a:t>حقوق و دستمزد </a:t>
            </a:r>
            <a:r>
              <a:rPr lang="fa-IR" sz="2800">
                <a:cs typeface="B Nazanin" pitchFamily="2" charset="-78"/>
              </a:rPr>
              <a:t>، چیزی بیش از ارضای نیازهای زندگی منابع انسانی در یک سازمان 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a-IR" sz="2800">
              <a:cs typeface="B Nazanin" pitchFamily="2" charset="-78"/>
            </a:endParaRP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حقوق و دستمزد مناسب باعث افزایش تولید و کارآیی در سازمان ها می گردد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469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469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تعاریف و مفاهیم کلی حقوق و 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716" name="TextBox 5"/>
          <p:cNvSpPr txBox="1">
            <a:spLocks noChangeArrowheads="1"/>
          </p:cNvSpPr>
          <p:nvPr/>
        </p:nvSpPr>
        <p:spPr bwMode="auto">
          <a:xfrm>
            <a:off x="71438" y="1201738"/>
            <a:ext cx="90011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78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800">
                <a:cs typeface="B Nazanin" pitchFamily="2" charset="-78"/>
              </a:rPr>
              <a:t>وجه نقد و یا هرگونه مزایای غیر نقدی که کارکنان در مقابل انجام کار ، از کارفرما دریافت می دارند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800">
                <a:cs typeface="B Nazanin" pitchFamily="2" charset="-78"/>
              </a:rPr>
              <a:t>دستمزد ، برای کارگزان است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800">
                <a:cs typeface="B Nazanin" pitchFamily="2" charset="-78"/>
              </a:rPr>
              <a:t>حقوق ، برای کارمندان است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800">
                <a:cs typeface="B Nazanin" pitchFamily="2" charset="-78"/>
              </a:rPr>
              <a:t>صاحبنظران مدیریت ، حقوق و دستمزد را برقراری یک ارتباط منطقی بین وظایف و مسئولیت های شغلی و میزان حقوق و دستمزد پرداختی به کارکنان دانسته اند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571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572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اصطلاحات حقوق و دستمزد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40" name="TextBox 5"/>
          <p:cNvSpPr txBox="1">
            <a:spLocks noChangeArrowheads="1"/>
          </p:cNvSpPr>
          <p:nvPr/>
        </p:nvSpPr>
        <p:spPr bwMode="auto">
          <a:xfrm>
            <a:off x="71438" y="1201738"/>
            <a:ext cx="9001125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دستمزد : </a:t>
            </a:r>
            <a:r>
              <a:rPr lang="fa-IR" sz="2600">
                <a:cs typeface="B Nazanin" pitchFamily="2" charset="-78"/>
              </a:rPr>
              <a:t>مبلغ خالصی است که به کارگر پرداخت می شود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حقوق : </a:t>
            </a:r>
            <a:r>
              <a:rPr lang="fa-IR" sz="2600">
                <a:cs typeface="B Nazanin" pitchFamily="2" charset="-78"/>
              </a:rPr>
              <a:t>مبلغ خالصی است که به کارمند میدهند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مزایای جنبی : </a:t>
            </a:r>
            <a:r>
              <a:rPr lang="fa-IR" sz="2600">
                <a:cs typeface="B Nazanin" pitchFamily="2" charset="-78"/>
              </a:rPr>
              <a:t>امتیازی که مستقیما به حقوق و دستمزد ارتباط ندارند و جدای از این دو اعطا می شوند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هزینه های زندگی : </a:t>
            </a:r>
            <a:r>
              <a:rPr lang="fa-IR" sz="2600">
                <a:cs typeface="B Nazanin" pitchFamily="2" charset="-78"/>
              </a:rPr>
              <a:t>برای گذراندن زندگی خود در یک محدوده ی زمانی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سطح زندگی : </a:t>
            </a:r>
            <a:r>
              <a:rPr lang="fa-IR" sz="2600">
                <a:cs typeface="B Nazanin" pitchFamily="2" charset="-78"/>
              </a:rPr>
              <a:t>درجه ی استفاده از کالا ، خدمات و امکانات زندگی در یک جامعه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تورم : </a:t>
            </a:r>
            <a:r>
              <a:rPr lang="fa-IR" sz="2600">
                <a:cs typeface="B Nazanin" pitchFamily="2" charset="-78"/>
              </a:rPr>
              <a:t>شرایطی است که میزان پول در جریان بدون تناسب با رشد تولیدات داخلی افزایش می یابد . </a:t>
            </a:r>
            <a:endParaRPr lang="fa-IR" sz="26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674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674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357313"/>
            <a:ext cx="90011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نظریه و عامل عرضه و تقاضا : </a:t>
            </a:r>
            <a:endParaRPr lang="fa-IR" sz="2600" dirty="0">
              <a:latin typeface="Arial" pitchFamily="34" charset="0"/>
              <a:cs typeface="B Nazanin" pitchFamily="2" charset="-78"/>
            </a:endParaRP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حقوق و دستمزد کارکنان براساس قوانین عرضه و تقاضا محاسبه و تعیین می شود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بدین معنی که هرگاه عرضه ی نیروی انسانی و عاملان کار در بازار بیشتر گردد و نیاز به آن ثابت بماند ، میزان حقوق و دستمزد به علت فراوانی نیروی کار به بازار کاهش می یابد و بالعکس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این نگرش به انسان و مهارت های او صحیح نیست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fa-IR" sz="26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776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776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357313"/>
            <a:ext cx="9001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سندیکاها ، اتحادیه ها و کنفدراسیونها (تشکلها / نهادهای صنفی)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سندیکا ، سازمانی است که به منظور حفظ منابع حرفه ای و بهبود وضع اقتصادی و اجتماعی ، تشکیل می شود . ائتلاف چند سندیکا به تشکیل یک اتحادیه و ائتلاف چند اتحادیه به تشکیل یک کنفدراسیون می انجامد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هدف انها کنترل عرضه ی نیروی کار به بازار و تقلیل آن در مواقع حساس می باشد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با استفاده از قانون عرضه و تقاضای نیروی کار و اعتصابات ، کارفرمایان را به پرداخت حقوق و دستمزد بیشتر ناگزیر می دارد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879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879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812" name="TextBox 5"/>
          <p:cNvSpPr txBox="1">
            <a:spLocks noChangeArrowheads="1"/>
          </p:cNvSpPr>
          <p:nvPr/>
        </p:nvSpPr>
        <p:spPr bwMode="auto">
          <a:xfrm>
            <a:off x="71438" y="1357313"/>
            <a:ext cx="90011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نظریه و عامل قدرت پرداخت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600">
                <a:cs typeface="B Nazanin" pitchFamily="2" charset="-78"/>
              </a:rPr>
              <a:t>سندیکاها و اتحادیه های کارگری نظریه ی قدرت پرداخت سازمان ها را برای تحصیل حقوق و دستمزد بیشتر ، ملاک مذاکرات خود قرار می دهند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600" b="1">
                <a:cs typeface="B Nazanin" pitchFamily="2" charset="-78"/>
              </a:rPr>
              <a:t>نظریه و عامل بهره وری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600">
                <a:cs typeface="B Nazanin" pitchFamily="2" charset="-78"/>
              </a:rPr>
              <a:t>براساس این نظریه ، میزان حقوق و دستمزد کارکنان ، به نسبت افزایش کارایی و بازدهی آنان افزایش می یابد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600">
                <a:cs typeface="B Nazanin" pitchFamily="2" charset="-78"/>
              </a:rPr>
              <a:t>این روش در دراز مدت اثرات نامطلوبی را به همراه دارد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981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981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146175"/>
            <a:ext cx="9001125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معایب روش عامل بهره وری :</a:t>
            </a:r>
          </a:p>
          <a:p>
            <a:pPr marL="3556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روش دقیقی برای سنجش بهره وری مورد قبول همگان وجود ندارد . </a:t>
            </a:r>
          </a:p>
          <a:p>
            <a:pPr marL="3556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میزان افزایش بهره وری را نمی توان در کوتاه مدت به دست آورد .</a:t>
            </a:r>
          </a:p>
          <a:p>
            <a:pPr marL="3556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میانگین تولید سالانه را کاهش می دهد . </a:t>
            </a:r>
          </a:p>
          <a:p>
            <a:pPr marL="3556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اساساً ممکن است افزایش تولید به سبب استفاده از فناوری های بالاتر باشد نه نیروی انسانی </a:t>
            </a:r>
          </a:p>
          <a:p>
            <a:pPr marL="3556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تسریع در افزایش حقوق و دستمزد </a:t>
            </a:r>
          </a:p>
          <a:p>
            <a:pPr marL="3556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کاهش میزان تولید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083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084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1438" y="1104900"/>
            <a:ext cx="90011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عامل قوانین و مقررات دولتی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نظام های اقتصادی ارشادی ، دولت ها با تصویب قوانین و مقررات دولتی ، در تأمین حقوق و دستمزد عادلانه برای کارکنان اقدامات وسیعی به عمل می اورند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دراین گونه نظام ها ، دولت ها هدایت فعالیت های اقتصادی جامعه را در دست می اورند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نظریه و عامل هزینه های زندگی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بسته به این که همه ساله چه میزان هزینه های زندگی براساس تورم افزایش می یابد متناسب با میزان تورم باید به حقوق و دستمزد عاملان کار افزود . </a:t>
            </a:r>
          </a:p>
        </p:txBody>
      </p:sp>
      <p:sp>
        <p:nvSpPr>
          <p:cNvPr id="6" name="Oval 5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186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186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214438"/>
            <a:ext cx="90011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عامل قوانین و مقررات دولتی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نظام های اقتصادی ارشادی ، دولت ها با تصویب قوانین و مقررات دولتی ، در تأمین حقوق و دستمزد عادلانه برای کارکنان اقدامات وسیعی به عمل می اورند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دراین گونه نظام ها ، دولت ها هدایت فعالیت های اقتصادی جامعه را در دست می اورند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نظریه و عامل هزینه های زندگی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بسته به این که همه ساله چه میزان هزینه های زندگی براساس تورم افزایش می یابد متناسب با میزان تورم باید به حقوق و دستمزد عاملان کار افزود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288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288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908" name="TextBox 5"/>
          <p:cNvSpPr txBox="1">
            <a:spLocks noChangeArrowheads="1"/>
          </p:cNvSpPr>
          <p:nvPr/>
        </p:nvSpPr>
        <p:spPr bwMode="auto">
          <a:xfrm>
            <a:off x="71438" y="1146175"/>
            <a:ext cx="9001125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معایب روش هزینه ی زندگی :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600">
                <a:cs typeface="B Nazanin" pitchFamily="2" charset="-78"/>
              </a:rPr>
              <a:t>فرمول مشخصی برای محاسبه ی حقوق و دستمزد پایه ی عاملان کار با توانایی های گوناگون وجود ندارد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600">
                <a:cs typeface="B Nazanin" pitchFamily="2" charset="-78"/>
              </a:rPr>
              <a:t>حقوق و دستمزد حقیقی آنان ثابت می ماند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600">
                <a:cs typeface="B Nazanin" pitchFamily="2" charset="-78"/>
              </a:rPr>
              <a:t>روش محاسبه ی نرح تورم ممکن است مورد قبول همگان واقع نگردد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600">
                <a:cs typeface="B Nazanin" pitchFamily="2" charset="-78"/>
              </a:rPr>
              <a:t>استفاده از این روش باعث افزایش نرخ تورم در جامعه می شود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600">
                <a:cs typeface="B Nazanin" pitchFamily="2" charset="-78"/>
              </a:rPr>
              <a:t>نظام شایستگی در محاسبه ی حقوق و دستمزد عادلانه و منصفانه را مختل می کند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391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391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143000"/>
            <a:ext cx="8929688" cy="50784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پنجم : حقو ق و دستمزد 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مقدمه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تعاریف و مفاهیم کلی حقوق و دستمزد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اصطلاحات حقوق و دستمزد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نظریه های حقوق و دستمزد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اجزای تشکیل دهنده ی حقوق و دستمزد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سیاست های کلی حقوق و دستمزد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پرداخت حقوق و دستمزد در زمان بیماری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0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873125"/>
            <a:ext cx="9001125" cy="574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نظریه ها و عوامل فرهنگی و ارزشی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هرفرهنگی ارزشهایی دارد که به طور مستقیم و یا غیر مستقیم می توانند بر موضوع حقوق و دستمزد مؤثر باشند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سه روش عام برای پرداخت حقوق و دستمزد کارکنان درفرهنگ اسلامی :</a:t>
            </a:r>
          </a:p>
          <a:p>
            <a:pPr marL="2667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روش پرداخت حقوق و یا دستمزد </a:t>
            </a:r>
          </a:p>
          <a:p>
            <a:pPr marL="2667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روش شرکت در منافع یا محصولات</a:t>
            </a:r>
          </a:p>
          <a:p>
            <a:pPr marL="266700" indent="2667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تلفیق دو روش فوق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در هر دو حالت ، عامل کار حق دارد تا پول یا کالای معینی را در قبال خدمات خود دریافت کند.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493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493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اجزای تشکیل دهنده 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0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873125"/>
            <a:ext cx="9001125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ارزش کار بر حسب نیاز جامعه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حقوق و دستمزد از نظر بن خلدون ، ارزش کارهای انسانی که این ارزش هم برحسب نیاز جامعه متفاوت است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چنانچه نتیجه ی کار در زمره ی نیازهای اساسی جامعه باشد ، ارزش آن بالاتر 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عوامل کار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به ماهیت کار که نیازمند مهارت ، مسئولیت ، کوششهای فکری و جسمی ویژه است و در محیط و شرایط خاص خود صورت می پذیرد ، مربوط می شود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هریک از این عوامل ، به عوامل فرعی و سپس به درجاتی تقسیم می گردند که در محاسبه و تعیین میزان حقوق و دستمزد مؤثرند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595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596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اجزای تشکیل دهنده ی حقوق و دستمزد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0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055688"/>
            <a:ext cx="9001125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عوامل شخصی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مربوط به صفات کرکنان است که در کم و کیف کار به طور مستقیم و غیر مستقیم مؤثرند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fa-IR" sz="1200" dirty="0">
              <a:latin typeface="Arial" pitchFamily="34" charset="0"/>
              <a:cs typeface="B Nazanin" pitchFamily="2" charset="-78"/>
            </a:endParaRP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عوامل جنبی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مزایای جنبی که در مشاغل مختلف وجود دارد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برخی از این مزایا به صورت افزودن مبالغی به حقوق و دستمزد کارکنان اعطا می شوند و برخی دیگر در قبال کم کردن بخشی از حقوق و دستمزد کارکنان به انان ارائه می گردند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مزایای شغل اعم از سیاسی ، اقتصادی ، اجتماعی ، فرهنگی ، اخلاقی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698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698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اجزای تشکیل دهنده ی حقوق و دستمزد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8" y="1304925"/>
            <a:ext cx="90011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3200" b="1" dirty="0">
                <a:latin typeface="Arial" pitchFamily="34" charset="0"/>
                <a:cs typeface="B Nazanin" pitchFamily="2" charset="-78"/>
              </a:rPr>
              <a:t>به طور خلاصه تعیین حقوق و دستمزد کارکنان :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به ارزش کار انسانی بر حسب نیاز جامعه مربوط می شود . </a:t>
            </a:r>
          </a:p>
          <a:p>
            <a:pPr marL="355600" indent="-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به عوامل کار ، یعنی ماهیت کار و شرایطی که کارکنان باید داشته باشند تا بتوانند آن کار را به نحو احسن انجام دهند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به عوامل شخصی که به کارکنان مربوط می شود نه خود کار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به عوامل جنبی ، یعنی مزایای شغل مربوط می شود . </a:t>
            </a:r>
          </a:p>
        </p:txBody>
      </p:sp>
      <p:sp>
        <p:nvSpPr>
          <p:cNvPr id="7" name="Oval 6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800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800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3"/>
          <p:cNvSpPr>
            <a:spLocks noChangeArrowheads="1"/>
          </p:cNvSpPr>
          <p:nvPr/>
        </p:nvSpPr>
        <p:spPr bwMode="auto">
          <a:xfrm>
            <a:off x="0" y="285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سیاست های کلی حقوق و دستمزد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028" name="TextBox 5"/>
          <p:cNvSpPr txBox="1">
            <a:spLocks noChangeArrowheads="1"/>
          </p:cNvSpPr>
          <p:nvPr/>
        </p:nvSpPr>
        <p:spPr bwMode="auto">
          <a:xfrm>
            <a:off x="71438" y="1203325"/>
            <a:ext cx="900112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500">
                <a:cs typeface="B Nazanin" pitchFamily="2" charset="-78"/>
              </a:rPr>
              <a:t>سیاست های کلی حقوق و دستمزد در هر مؤسسه باید با توجه به هدف های سازمان مدیریت و نابع انسانی تنظیم گردد و باشرایط بازار کار وفق داشته باشد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500">
                <a:cs typeface="B Nazanin" pitchFamily="2" charset="-78"/>
              </a:rPr>
              <a:t>حقوق و دستمزد در هر سازمان باید با در نظر گرفتن هدف ها و منافع اقتصادی ، اجتماعی ، سیاسی و فرهنگی افراد جامعه تهیه و تنظیم گردد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500">
                <a:cs typeface="B Nazanin" pitchFamily="2" charset="-78"/>
              </a:rPr>
              <a:t>باید تغییرات کیفی و کمی در سطح هزینه ی زندگی و اثرات نسبی آن را بر میزان حقوق و دستمزد در نظر داشته باشند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500">
                <a:cs typeface="B Nazanin" pitchFamily="2" charset="-78"/>
              </a:rPr>
              <a:t>سیاست ها در هر سازمان باید متناسب با توان مالی ان سازمان تهیه و تنظیم شود و به مرحله ی اجرا در آید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2903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2903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3"/>
          <p:cNvSpPr>
            <a:spLocks noChangeArrowheads="1"/>
          </p:cNvSpPr>
          <p:nvPr/>
        </p:nvSpPr>
        <p:spPr bwMode="auto">
          <a:xfrm>
            <a:off x="0" y="285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سیاست های کلی حقوق و دستمزد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52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600"/>
              </a:spcBef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میزان پرداخت ها در یک رشته ی کاری خاص تقریباً مشابه باشد . 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براساس ارزش واقعی کار در افزایش کارایی و سود سازمان پرداخت شوند . 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حقوق و دستمزد به تقویت نظام شایستگی و روحیه ی کسب دانش ، مهارت و رفتارهای مطلوب بینجامند . 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اجرای طرحهای تشویقی برای ترغیب کارکنان به کار کردن بهتر و بیشتر شود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005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005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3"/>
          <p:cNvSpPr>
            <a:spLocks noChangeArrowheads="1"/>
          </p:cNvSpPr>
          <p:nvPr/>
        </p:nvSpPr>
        <p:spPr bwMode="auto">
          <a:xfrm>
            <a:off x="0" y="285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پرداخت حقوق و دستمزد در زمان بیماری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076" name="TextBox 5"/>
          <p:cNvSpPr txBox="1">
            <a:spLocks noChangeArrowheads="1"/>
          </p:cNvSpPr>
          <p:nvPr/>
        </p:nvSpPr>
        <p:spPr bwMode="auto">
          <a:xfrm>
            <a:off x="71438" y="1355725"/>
            <a:ext cx="9001125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سازمان ها می کوشند تا پرداخت حقوق و دستمزد در زمان بیماری را اسان تر کنند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علاوه بر این مدیران باید به عیادت شخص بیمار رفته ، در صورت لزوم امکاناتی را در اختیارشان بگذارند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برقراری ارتباط با کارکنان بیمار ، روشی برای بررسی غیبتهای ناشی از بیماری است ، که در واقع میزان سوء استفاده از تسهیلات مربوط به پرداخت ها را در زمان بیماری کاهش می دهد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107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108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0101" y="2313239"/>
            <a:ext cx="7215239" cy="175432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ارزشیابی مشاغل</a:t>
            </a:r>
          </a:p>
        </p:txBody>
      </p:sp>
      <p:sp>
        <p:nvSpPr>
          <p:cNvPr id="132099" name="Rectangle 8"/>
          <p:cNvSpPr>
            <a:spLocks noChangeArrowheads="1"/>
          </p:cNvSpPr>
          <p:nvPr/>
        </p:nvSpPr>
        <p:spPr bwMode="auto">
          <a:xfrm>
            <a:off x="6689725" y="642938"/>
            <a:ext cx="18827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ششم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210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210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مقدمه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24" name="TextBox 5"/>
          <p:cNvSpPr txBox="1">
            <a:spLocks noChangeArrowheads="1"/>
          </p:cNvSpPr>
          <p:nvPr/>
        </p:nvSpPr>
        <p:spPr bwMode="auto">
          <a:xfrm>
            <a:off x="71438" y="1222375"/>
            <a:ext cx="90011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3200">
                <a:cs typeface="B Nazanin" pitchFamily="2" charset="-78"/>
              </a:rPr>
              <a:t>هدف اصلی نظام ارزشیابی مشاغل ، عبارت است از تعیین درجه ی اهمیت مشاغل در سازمان به منظور پرداخت حقوق و دستمزدی که با وظایف ، مسئولیت ها و شرایط محیط کاری کارکنان متناسب باشد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312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312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ارزشیابی مشاغل چیست ؟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48" name="TextBox 5"/>
          <p:cNvSpPr txBox="1">
            <a:spLocks noChangeArrowheads="1"/>
          </p:cNvSpPr>
          <p:nvPr/>
        </p:nvSpPr>
        <p:spPr bwMode="auto">
          <a:xfrm>
            <a:off x="71438" y="1222375"/>
            <a:ext cx="90011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تعیین ارزش ریالی مشاغل موجود در سازمان 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برای ارزشیابی مشاغل در سازمان ، یک روش علمی و دقیق به کار گرفته نمی شود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بهتر است ارزشیابی مشاغل به دست یک گروه صورت گیرد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گروه ارزشیابی مشاغل باید با توجه به واقعیات و به دور از ذهنیات خود به ارزشیابی مشاغل بپردازند ، که نتایج آن در افزایش کارایی سازمان بسیار مؤثر است.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415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415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2875" y="1143000"/>
            <a:ext cx="8929688" cy="44561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ششم : ارزشیابی مشاغل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مقدمه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ارزشیابی مشاغل چیست ؟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فواید ارزشیابی مشاغل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محدودیت های ارزشیابی مشاغل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زمان ارزشیابی مشاغل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روش های ارزشیابی مشاغل </a:t>
            </a:r>
          </a:p>
        </p:txBody>
      </p:sp>
      <p:sp>
        <p:nvSpPr>
          <p:cNvPr id="6" name="Oval 5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فواید ارزشیابی مشاغل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72" name="TextBox 5"/>
          <p:cNvSpPr txBox="1">
            <a:spLocks noChangeArrowheads="1"/>
          </p:cNvSpPr>
          <p:nvPr/>
        </p:nvSpPr>
        <p:spPr bwMode="auto">
          <a:xfrm>
            <a:off x="71438" y="1143000"/>
            <a:ext cx="90011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ایجاد نظم در سازمان </a:t>
            </a:r>
          </a:p>
          <a:p>
            <a:pPr indent="355600" algn="ctr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تهیه و تنظیم بودجه های پرسنلی </a:t>
            </a:r>
          </a:p>
          <a:p>
            <a:pPr indent="355600" algn="l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ایجاد ضوابط دقیق برای ارزشیابی کارکنان </a:t>
            </a:r>
          </a:p>
          <a:p>
            <a:pPr indent="355600" algn="justLow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غنی سازی شغلی </a:t>
            </a:r>
          </a:p>
          <a:p>
            <a:pPr indent="355600" algn="ctr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توسعه ی شغلی </a:t>
            </a:r>
          </a:p>
          <a:p>
            <a:pPr indent="355600" algn="l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طراحی مشاغل </a:t>
            </a:r>
          </a:p>
          <a:p>
            <a:pPr indent="355600" algn="justLow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جذب و گزینش </a:t>
            </a:r>
          </a:p>
          <a:p>
            <a:pPr indent="355600" algn="ctr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آموزش و بهسازی </a:t>
            </a:r>
          </a:p>
          <a:p>
            <a:pPr indent="355600" algn="l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بهبود شرایط کار</a:t>
            </a:r>
          </a:p>
          <a:p>
            <a:pPr indent="355600" algn="justLow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بررسی نوسانات حقوق و دستمزد </a:t>
            </a:r>
          </a:p>
          <a:p>
            <a:pPr indent="355600" algn="ctr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تهیه و تنظیم قوانین و مقررات برای استخدام </a:t>
            </a:r>
          </a:p>
          <a:p>
            <a:pPr indent="355600" algn="l"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انتقال و ترفیعات کارکنان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517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517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محدودیت های ارزشیابی مشاغل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928688"/>
            <a:ext cx="900112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محدودیت ها به خاطر عوامل زیر به وجود می آیند : </a:t>
            </a:r>
          </a:p>
          <a:p>
            <a:pPr marL="266700" indent="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23900" algn="l"/>
              </a:tabLs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نفس کار </a:t>
            </a:r>
          </a:p>
          <a:p>
            <a:pPr marL="266700" indent="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23900" algn="l"/>
              </a:tabLs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 روشهای ارزشیابی</a:t>
            </a:r>
          </a:p>
          <a:p>
            <a:pPr marL="266700" indent="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23900" algn="l"/>
              </a:tabLs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نگرش کارشناسان </a:t>
            </a:r>
          </a:p>
          <a:p>
            <a:pPr marL="266700" indent="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23900" algn="l"/>
              </a:tabLs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سیاست های حقوق و دستمزد </a:t>
            </a:r>
          </a:p>
          <a:p>
            <a:pPr marL="266700" indent="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23900" algn="l"/>
              </a:tabLs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کیفی و ذهنی بودن مشاغل </a:t>
            </a:r>
          </a:p>
          <a:p>
            <a:pPr marL="266700" indent="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23900" algn="l"/>
              </a:tabLs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نگرش کارشناسان به شغل و شاغل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619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620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زمان ارزشیابی مشاغل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220" name="TextBox 5"/>
          <p:cNvSpPr txBox="1">
            <a:spLocks noChangeArrowheads="1"/>
          </p:cNvSpPr>
          <p:nvPr/>
        </p:nvSpPr>
        <p:spPr bwMode="auto">
          <a:xfrm>
            <a:off x="71438" y="1214438"/>
            <a:ext cx="900112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800" b="1">
                <a:cs typeface="B Nazanin" pitchFamily="2" charset="-78"/>
              </a:rPr>
              <a:t>حالت اول : </a:t>
            </a:r>
            <a:r>
              <a:rPr lang="fa-IR" sz="2800">
                <a:cs typeface="B Nazanin" pitchFamily="2" charset="-78"/>
              </a:rPr>
              <a:t>زمانی است که برای تأسیس یک سازمان برنامه ریزی می شود. (هنوز شغل و شاغلی در عمل وجود ندارد)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800">
                <a:cs typeface="B Nazanin" pitchFamily="2" charset="-78"/>
              </a:rPr>
              <a:t>در این مرحله ، کارشناسان با توجه به پیشینه ی موضوع و سازمان های مشابه ، ارزش ریالی مشاغل سازمان را مشخص می کنند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endParaRPr lang="fa-IR" sz="800">
              <a:cs typeface="B Nazanin" pitchFamily="2" charset="-78"/>
            </a:endParaRP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800" b="1">
                <a:cs typeface="B Nazanin" pitchFamily="2" charset="-78"/>
              </a:rPr>
              <a:t>حالت دوم : </a:t>
            </a:r>
            <a:r>
              <a:rPr lang="fa-IR" sz="2800">
                <a:cs typeface="B Nazanin" pitchFamily="2" charset="-78"/>
              </a:rPr>
              <a:t>زمانی است که سازمان فعال است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800">
                <a:cs typeface="B Nazanin" pitchFamily="2" charset="-78"/>
              </a:rPr>
              <a:t>در این صورت لازم است کارشناسان سازمان را به خوبی بشناسند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722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722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44" name="TextBox 5"/>
          <p:cNvSpPr txBox="1">
            <a:spLocks noChangeArrowheads="1"/>
          </p:cNvSpPr>
          <p:nvPr/>
        </p:nvSpPr>
        <p:spPr bwMode="auto">
          <a:xfrm>
            <a:off x="71438" y="1000125"/>
            <a:ext cx="90011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800">
                <a:cs typeface="B Nazanin" pitchFamily="2" charset="-78"/>
              </a:rPr>
              <a:t>به طور کلی به دو نوع </a:t>
            </a:r>
            <a:r>
              <a:rPr lang="fa-IR" sz="2800" b="1">
                <a:cs typeface="B Nazanin" pitchFamily="2" charset="-78"/>
              </a:rPr>
              <a:t>کیفی</a:t>
            </a:r>
            <a:r>
              <a:rPr lang="fa-IR" sz="2800">
                <a:cs typeface="B Nazanin" pitchFamily="2" charset="-78"/>
              </a:rPr>
              <a:t> و </a:t>
            </a:r>
            <a:r>
              <a:rPr lang="fa-IR" sz="2800" b="1">
                <a:cs typeface="B Nazanin" pitchFamily="2" charset="-78"/>
              </a:rPr>
              <a:t>کمی</a:t>
            </a:r>
            <a:r>
              <a:rPr lang="fa-IR" sz="2800">
                <a:cs typeface="B Nazanin" pitchFamily="2" charset="-78"/>
              </a:rPr>
              <a:t> تقسیم می شود .</a:t>
            </a:r>
          </a:p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800">
                <a:cs typeface="B Nazanin" pitchFamily="2" charset="-78"/>
              </a:rPr>
              <a:t>انتخاب هر روش بستگی به شرایط ، امکانات ، ماهیت شغل و دیدگا های کارشناسان ، کارکنان ، مدیران و کارفرمایان دارد .</a:t>
            </a:r>
          </a:p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800">
                <a:cs typeface="B Nazanin" pitchFamily="2" charset="-78"/>
              </a:rPr>
              <a:t>نظام ها و روشهای کیفی و کمی بسیاری برای ارزشیابی مشاغل کارکنان در سطوح مختلف سازمانی پیشنهاد شده است . </a:t>
            </a:r>
          </a:p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800">
                <a:cs typeface="B Nazanin" pitchFamily="2" charset="-78"/>
              </a:rPr>
              <a:t>مهمترین و متداول ترین این نظام ها به شرح زیر می باشند :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824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824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"/>
          <p:cNvSpPr>
            <a:spLocks noChangeArrowheads="1"/>
          </p:cNvSpPr>
          <p:nvPr/>
        </p:nvSpPr>
        <p:spPr bwMode="auto">
          <a:xfrm>
            <a:off x="0" y="714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785813"/>
            <a:ext cx="9001125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روش رتبه بندی یا رده بندی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در این روش، مشاغل به اجزا و عوامل سازنده ی خود تقسیم نمی شوند . بلکه از نظر کلی با توجه به معیارها و عواملی که بیشتر جنبه ی ذهنی دارند مقایسه و سنجیده می شوند . </a:t>
            </a:r>
          </a:p>
          <a:p>
            <a:pPr marL="812800" indent="-3683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55600" algn="l"/>
                <a:tab pos="62230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طی سه مرحله انجام می شود : </a:t>
            </a:r>
          </a:p>
          <a:p>
            <a:pPr marL="812800" indent="-3683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7780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شناسایی مشاغل </a:t>
            </a:r>
          </a:p>
          <a:p>
            <a:pPr marL="812800" indent="-3683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7780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شرح مشاغل روی ورقه </a:t>
            </a:r>
          </a:p>
          <a:p>
            <a:pPr marL="812800" indent="-3683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7780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این ورقه ها را به ترتیب از مهمترین و پیچیده ترین تا ساده ترین مشاغل و بالعکس درجه بندی یا رتبه بندی می کنند .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محاسن :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سادگی ، کم هزینگی ، قابل فهم بودن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معایب :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کیفی و ذهنی بودن ، توجه به عناوین به جای توجه به محتوا ، کلی بودن ، قضاوت های متمایز ، قابل استفاده نبودن آن در سازمانهای وسیع با مشاغل متعدد.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3927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3927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3"/>
          <p:cNvSpPr>
            <a:spLocks noChangeArrowheads="1"/>
          </p:cNvSpPr>
          <p:nvPr/>
        </p:nvSpPr>
        <p:spPr bwMode="auto">
          <a:xfrm>
            <a:off x="0" y="87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857250"/>
            <a:ext cx="9001125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روش درجه بندی یا طبقه بندی مشاغل </a:t>
            </a:r>
          </a:p>
          <a:p>
            <a:pPr marL="177800" indent="1778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مشاغل به طور کلی مورد ارزشیابی قرار می گیرند . </a:t>
            </a:r>
          </a:p>
          <a:p>
            <a:pPr marL="177800" indent="1778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نسبت به روش رتبه بندی کامل تر است . </a:t>
            </a:r>
          </a:p>
          <a:p>
            <a:pPr marL="177800" indent="1778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کیفی و ذهنی است .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fa-IR" sz="2500" b="1" dirty="0">
                <a:solidFill>
                  <a:srgbClr val="7030A0"/>
                </a:solidFill>
                <a:latin typeface="Arial" pitchFamily="34" charset="0"/>
                <a:cs typeface="B Nazanin" pitchFamily="2" charset="-78"/>
              </a:rPr>
              <a:t>مراحل اجرایی : </a:t>
            </a:r>
          </a:p>
          <a:p>
            <a:pPr marL="457200" indent="-4572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7780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شناسایی ،       2. گروه بندی ،       3. شرح طبقه ی کلی ،      4. شرح وظایف مشاغل </a:t>
            </a:r>
          </a:p>
          <a:p>
            <a:pPr marL="457200" indent="-4572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fa-IR" sz="2500" b="1" dirty="0">
                <a:solidFill>
                  <a:srgbClr val="7030A0"/>
                </a:solidFill>
                <a:latin typeface="Arial" pitchFamily="34" charset="0"/>
                <a:cs typeface="B Nazanin" pitchFamily="2" charset="-78"/>
              </a:rPr>
              <a:t>محاسن :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وجود شرح طبقه ، سادگی و سهولت ،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177800" algn="l"/>
              </a:tabLst>
              <a:defRPr/>
            </a:pPr>
            <a:r>
              <a:rPr lang="fa-IR" sz="2500" b="1" dirty="0">
                <a:solidFill>
                  <a:srgbClr val="7030A0"/>
                </a:solidFill>
                <a:latin typeface="Arial" pitchFamily="34" charset="0"/>
                <a:cs typeface="B Nazanin" pitchFamily="2" charset="-78"/>
              </a:rPr>
              <a:t>معایب :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تهیه و شرح کامل طبقات کلیه ی مشاغل کاری بس دشوار است ، به اجزا و عوامل تشکیل دهنده ی شغل توجهکافی نمی شود ، دسته های مشاغل نامتجانس در یک طبقه کنار هم قرار می گیرند ، امکان دارد که شرح یک طبقه از جهاتی دیگر به طبقات بالاتر و یا پایین تر مربوط می شود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029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029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3"/>
          <p:cNvSpPr>
            <a:spLocks noChangeArrowheads="1"/>
          </p:cNvSpPr>
          <p:nvPr/>
        </p:nvSpPr>
        <p:spPr bwMode="auto">
          <a:xfrm>
            <a:off x="0" y="87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16" name="TextBox 5"/>
          <p:cNvSpPr txBox="1">
            <a:spLocks noChangeArrowheads="1"/>
          </p:cNvSpPr>
          <p:nvPr/>
        </p:nvSpPr>
        <p:spPr bwMode="auto">
          <a:xfrm>
            <a:off x="71438" y="808038"/>
            <a:ext cx="90011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روش مقایسه ی عوامل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4348" y="1500174"/>
            <a:ext cx="7715304" cy="642942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تجزیه ی مشاغل براساس عوامل چهارگانه ی شغلی </a:t>
            </a:r>
          </a:p>
        </p:txBody>
      </p:sp>
      <p:sp>
        <p:nvSpPr>
          <p:cNvPr id="6" name="Oval 5"/>
          <p:cNvSpPr/>
          <p:nvPr/>
        </p:nvSpPr>
        <p:spPr>
          <a:xfrm>
            <a:off x="8215339" y="1626564"/>
            <a:ext cx="428628" cy="373676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1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4348" y="2428868"/>
            <a:ext cx="7715304" cy="642942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انتخاب مشاغل مهم </a:t>
            </a:r>
          </a:p>
        </p:txBody>
      </p:sp>
      <p:sp>
        <p:nvSpPr>
          <p:cNvPr id="10" name="Oval 9"/>
          <p:cNvSpPr/>
          <p:nvPr/>
        </p:nvSpPr>
        <p:spPr>
          <a:xfrm>
            <a:off x="8215339" y="2555259"/>
            <a:ext cx="428628" cy="373676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2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4348" y="3357562"/>
            <a:ext cx="7715304" cy="642942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رتبه بندی مشاغل مهم برمبنای عوامل چهارگانه ی شغلی </a:t>
            </a:r>
          </a:p>
        </p:txBody>
      </p:sp>
      <p:sp>
        <p:nvSpPr>
          <p:cNvPr id="12" name="Oval 11"/>
          <p:cNvSpPr/>
          <p:nvPr/>
        </p:nvSpPr>
        <p:spPr>
          <a:xfrm>
            <a:off x="8215339" y="3500439"/>
            <a:ext cx="428628" cy="373676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3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4348" y="4286256"/>
            <a:ext cx="7715304" cy="642942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تخصیص ارزش ریالی به عوامل چهارگانه ی شغلی </a:t>
            </a:r>
          </a:p>
        </p:txBody>
      </p:sp>
      <p:sp>
        <p:nvSpPr>
          <p:cNvPr id="14" name="Oval 13"/>
          <p:cNvSpPr/>
          <p:nvPr/>
        </p:nvSpPr>
        <p:spPr>
          <a:xfrm>
            <a:off x="8215339" y="4412647"/>
            <a:ext cx="428628" cy="373676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4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14348" y="5214950"/>
            <a:ext cx="7715304" cy="642942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تهیه ی طرح جامع نرخ حقوق و دستمزد و رتبه بندی مشاغل سازمان</a:t>
            </a:r>
          </a:p>
        </p:txBody>
      </p:sp>
      <p:sp>
        <p:nvSpPr>
          <p:cNvPr id="16" name="Oval 15"/>
          <p:cNvSpPr/>
          <p:nvPr/>
        </p:nvSpPr>
        <p:spPr>
          <a:xfrm>
            <a:off x="8215339" y="5357827"/>
            <a:ext cx="428628" cy="373676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5</a:t>
            </a:r>
            <a:endParaRPr lang="fa-IR" sz="2400" b="1" dirty="0">
              <a:cs typeface="B Nazanin" pitchFamily="2" charset="-78"/>
            </a:endParaRPr>
          </a:p>
        </p:txBody>
      </p:sp>
      <p:cxnSp>
        <p:nvCxnSpPr>
          <p:cNvPr id="18" name="Straight Arrow Connector 17"/>
          <p:cNvCxnSpPr>
            <a:stCxn id="0" idx="2"/>
            <a:endCxn id="0" idx="0"/>
          </p:cNvCxnSpPr>
          <p:nvPr/>
        </p:nvCxnSpPr>
        <p:spPr>
          <a:xfrm rot="5400000">
            <a:off x="4429126" y="2284412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0" idx="2"/>
            <a:endCxn id="0" idx="0"/>
          </p:cNvCxnSpPr>
          <p:nvPr/>
        </p:nvCxnSpPr>
        <p:spPr>
          <a:xfrm rot="5400000">
            <a:off x="4429126" y="3213100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0" idx="2"/>
            <a:endCxn id="0" idx="0"/>
          </p:cNvCxnSpPr>
          <p:nvPr/>
        </p:nvCxnSpPr>
        <p:spPr>
          <a:xfrm rot="5400000">
            <a:off x="4429126" y="4143375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0" idx="2"/>
            <a:endCxn id="0" idx="0"/>
          </p:cNvCxnSpPr>
          <p:nvPr/>
        </p:nvCxnSpPr>
        <p:spPr>
          <a:xfrm rot="5400000">
            <a:off x="4429126" y="5072062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71407" y="5786454"/>
            <a:ext cx="90011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B Nazanin" pitchFamily="2" charset="-78"/>
              </a:rPr>
              <a:t>مراحل پنج گانه ی روش مقایسه عوامل</a:t>
            </a:r>
          </a:p>
        </p:txBody>
      </p:sp>
      <p:sp>
        <p:nvSpPr>
          <p:cNvPr id="20" name="Oval 19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1353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1355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40" name="TextBox 5"/>
          <p:cNvSpPr txBox="1">
            <a:spLocks noChangeArrowheads="1"/>
          </p:cNvSpPr>
          <p:nvPr/>
        </p:nvSpPr>
        <p:spPr bwMode="auto">
          <a:xfrm>
            <a:off x="71438" y="995363"/>
            <a:ext cx="90011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اول : </a:t>
            </a:r>
            <a:r>
              <a:rPr lang="fa-IR" sz="2500">
                <a:cs typeface="B Nazanin" pitchFamily="2" charset="-78"/>
              </a:rPr>
              <a:t>تجزیه ی شغل، برای شناخت عوامل اساسی و اصلی تشکیل دهنده ی آن است.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دوم : </a:t>
            </a:r>
            <a:r>
              <a:rPr lang="fa-IR" sz="2500">
                <a:cs typeface="B Nazanin" pitchFamily="2" charset="-78"/>
              </a:rPr>
              <a:t>انتخاب مشاغل مهم که باید مشاغلی باشند که محتوای کلی آن ها در زمان نسبتاً طولانی ثابت بماند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سوم : </a:t>
            </a:r>
            <a:r>
              <a:rPr lang="fa-IR" sz="2500">
                <a:cs typeface="B Nazanin" pitchFamily="2" charset="-78"/>
              </a:rPr>
              <a:t>عوامل اساسی مشاغل مختلف با یکدیگر مقایسه می شوند و در رتبه های مختلفی جای می گیرند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چهارم : </a:t>
            </a:r>
            <a:r>
              <a:rPr lang="fa-IR" sz="2500">
                <a:cs typeface="B Nazanin" pitchFamily="2" charset="-78"/>
              </a:rPr>
              <a:t>تخصیص ارزش ریالی که به عوامل اساسی مشاغل رتبه بندی و مقایسه ی عوامل با ارقام پولی رتبه بندی بستگی دارد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پنجم : </a:t>
            </a:r>
            <a:r>
              <a:rPr lang="fa-IR" sz="2500">
                <a:cs typeface="B Nazanin" pitchFamily="2" charset="-78"/>
              </a:rPr>
              <a:t>سایر مشاغل سازمان را با توجه به عوامل شغلی آنها با مقایسه و میزان حقوق و یا دستمزد ساعتی آنها را محاسبه می کنیم . </a:t>
            </a:r>
            <a:endParaRPr lang="fa-IR" sz="25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234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234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4" name="TextBox 5"/>
          <p:cNvSpPr txBox="1">
            <a:spLocks noChangeArrowheads="1"/>
          </p:cNvSpPr>
          <p:nvPr/>
        </p:nvSpPr>
        <p:spPr bwMode="auto">
          <a:xfrm>
            <a:off x="71438" y="1071563"/>
            <a:ext cx="90011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محاسن روش :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ساده و آسان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اعتبار ، صحت و دقت بیشتر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انعطاف پذیری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فقط با یک مقیاس یعنی ارزش پولی عوامل شغل مواجه هستیم .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معایب روش :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صرف وقت و نیروی آموزشی بسیار.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اگر اشتباهی در یکی از عوامل ارزشگذاری پیش آید ، کل روش را ضایع می کند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نمی توان از تجربیات قبلی استفاده کرد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336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336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88" name="TextBox 5"/>
          <p:cNvSpPr txBox="1">
            <a:spLocks noChangeArrowheads="1"/>
          </p:cNvSpPr>
          <p:nvPr/>
        </p:nvSpPr>
        <p:spPr bwMode="auto">
          <a:xfrm>
            <a:off x="71438" y="879475"/>
            <a:ext cx="90011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روش امتیازی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4348" y="1643844"/>
            <a:ext cx="7715304" cy="428628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انتخاب عوامل شغلی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4348" y="2358224"/>
            <a:ext cx="7715304" cy="428628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تنظیم آیین نامه ی امتیازات </a:t>
            </a:r>
          </a:p>
        </p:txBody>
      </p:sp>
      <p:sp>
        <p:nvSpPr>
          <p:cNvPr id="8" name="Oval 7"/>
          <p:cNvSpPr/>
          <p:nvPr/>
        </p:nvSpPr>
        <p:spPr>
          <a:xfrm>
            <a:off x="8215338" y="2358224"/>
            <a:ext cx="357191" cy="428628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2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4348" y="3072604"/>
            <a:ext cx="7715304" cy="428628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تخصیص امتیاز به مشاغل سازمان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14348" y="3786984"/>
            <a:ext cx="7715304" cy="428628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مطالعه و بررسی حقوق و دستمزد جاری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4348" y="4501364"/>
            <a:ext cx="7715304" cy="428628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تعیین سیاست های کلی حقوق و دستمزد </a:t>
            </a:r>
          </a:p>
        </p:txBody>
      </p:sp>
      <p:cxnSp>
        <p:nvCxnSpPr>
          <p:cNvPr id="15" name="Straight Arrow Connector 14"/>
          <p:cNvCxnSpPr>
            <a:stCxn id="0" idx="2"/>
            <a:endCxn id="0" idx="0"/>
          </p:cNvCxnSpPr>
          <p:nvPr/>
        </p:nvCxnSpPr>
        <p:spPr>
          <a:xfrm rot="5400000">
            <a:off x="4429126" y="2214562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0" idx="2"/>
            <a:endCxn id="0" idx="0"/>
          </p:cNvCxnSpPr>
          <p:nvPr/>
        </p:nvCxnSpPr>
        <p:spPr>
          <a:xfrm rot="5400000">
            <a:off x="4429126" y="2928937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0" idx="2"/>
            <a:endCxn id="0" idx="0"/>
          </p:cNvCxnSpPr>
          <p:nvPr/>
        </p:nvCxnSpPr>
        <p:spPr>
          <a:xfrm rot="5400000">
            <a:off x="4429126" y="3643312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0" idx="2"/>
            <a:endCxn id="0" idx="0"/>
          </p:cNvCxnSpPr>
          <p:nvPr/>
        </p:nvCxnSpPr>
        <p:spPr>
          <a:xfrm rot="5400000">
            <a:off x="4429126" y="4357687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71407" y="5715016"/>
            <a:ext cx="90011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B Nazanin" pitchFamily="2" charset="-78"/>
              </a:rPr>
              <a:t>مراحل شش گانه ی روش امتیازی</a:t>
            </a:r>
          </a:p>
        </p:txBody>
      </p:sp>
      <p:sp>
        <p:nvSpPr>
          <p:cNvPr id="20" name="Oval 19"/>
          <p:cNvSpPr/>
          <p:nvPr/>
        </p:nvSpPr>
        <p:spPr>
          <a:xfrm>
            <a:off x="8215338" y="1643844"/>
            <a:ext cx="357191" cy="428628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1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215338" y="3072604"/>
            <a:ext cx="357191" cy="428628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3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215338" y="3786984"/>
            <a:ext cx="357191" cy="428628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4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215338" y="4501364"/>
            <a:ext cx="357191" cy="428628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5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14348" y="5214950"/>
            <a:ext cx="7715304" cy="428628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تنظیم و استقرار نظام حقوق و دستمزد </a:t>
            </a:r>
          </a:p>
        </p:txBody>
      </p:sp>
      <p:cxnSp>
        <p:nvCxnSpPr>
          <p:cNvPr id="25" name="Straight Arrow Connector 24"/>
          <p:cNvCxnSpPr>
            <a:stCxn id="0" idx="2"/>
            <a:endCxn id="0" idx="0"/>
          </p:cNvCxnSpPr>
          <p:nvPr/>
        </p:nvCxnSpPr>
        <p:spPr>
          <a:xfrm rot="5400000">
            <a:off x="4429126" y="5072062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215338" y="5214950"/>
            <a:ext cx="357191" cy="428628"/>
          </a:xfrm>
          <a:prstGeom prst="ellips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6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27" name="Oval 26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443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443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143000"/>
            <a:ext cx="8929688" cy="53276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هفتم : انضباط و رسیدگی به شکایات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مقدمه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تعاریف و مفاهیم انضباط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انواع انضباط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نکاتی که باید قبل از مجازاتهای انضباطی توجه شود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سیاست های کلی انضباط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تدابیر انضباطی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رسیدگی به شکایات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شیوه ی شکایت کردن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1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12" name="TextBox 5"/>
          <p:cNvSpPr txBox="1">
            <a:spLocks noChangeArrowheads="1"/>
          </p:cNvSpPr>
          <p:nvPr/>
        </p:nvSpPr>
        <p:spPr bwMode="auto">
          <a:xfrm>
            <a:off x="0" y="1000125"/>
            <a:ext cx="907256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اول : انتخاب عوامل شغلی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مهارت ، مسئولیت ، مساعی ، محیط ، عوامل اجزای تشکیل دهنده ی ارزش ریالی هر شغل هستند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تعداد عوامل اصلی شغلی در هر سازمان با توجه به هدف ها و روش های انجام دادن کار متفاوت است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این عوامل اصلی خود به عوامل فرعی نیز تقسیم می گردند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دوم : تنظیم آیین نامه امتیازات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تعیین ظوابط ارزشیابی برای عوامل اصلی و فرعی است که در مرحله ی اول مشخص شده اند.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باید برای عوامل امتیازاتی متناسب در نظر گرفته شود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541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541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3"/>
          <p:cNvSpPr>
            <a:spLocks noChangeArrowheads="1"/>
          </p:cNvSpPr>
          <p:nvPr/>
        </p:nvSpPr>
        <p:spPr bwMode="auto">
          <a:xfrm>
            <a:off x="73025" y="158750"/>
            <a:ext cx="9072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sp>
        <p:nvSpPr>
          <p:cNvPr id="146435" name="TextBox 5"/>
          <p:cNvSpPr txBox="1">
            <a:spLocks noChangeArrowheads="1"/>
          </p:cNvSpPr>
          <p:nvPr/>
        </p:nvSpPr>
        <p:spPr bwMode="auto">
          <a:xfrm>
            <a:off x="71438" y="1373188"/>
            <a:ext cx="9001125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سوم : تخصیص امتیازات به کلیه ی مشاغل موجود در سازمان ها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کلیه ی مشاغل سازمانی ارزشیابی می شوند و امتیازاتی متناسب با مشاغل برای آنها در نظر گرفته می شود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مجموع امتیازات هر شغل ، نشان دهنده ی ارزشی است که آن شغل برای سازمان دارد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چهارم : مطالعه و بررسی حقوق و دستمزد جاری در بازار کار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برای تبدیل امتیازها به ارقام پولی اصولی ترین راه ، مطالعه و بررسی حقوق و دستمزد پرداختی به مشاغل مشابه در بازار کار است 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643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644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1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0" name="TextBox 5"/>
          <p:cNvSpPr txBox="1">
            <a:spLocks noChangeArrowheads="1"/>
          </p:cNvSpPr>
          <p:nvPr/>
        </p:nvSpPr>
        <p:spPr bwMode="auto">
          <a:xfrm>
            <a:off x="0" y="1000125"/>
            <a:ext cx="907256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پنجم : تعیین سیاست های کلی حقوق و دستمزد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مستلزم ایجاد طبقات شغلی و دامنه </a:t>
            </a:r>
            <a:r>
              <a:rPr lang="fa-IR" sz="1200">
                <a:cs typeface="B Nazanin" pitchFamily="2" charset="-78"/>
              </a:rPr>
              <a:t>(یعنی حداقل و حداکثر حقوق و دستمزد)  </a:t>
            </a:r>
            <a:r>
              <a:rPr lang="fa-IR" sz="2500">
                <a:cs typeface="B Nazanin" pitchFamily="2" charset="-78"/>
              </a:rPr>
              <a:t>برای طبقات شغلی مختلف است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در این مرحله سازمان برای هر طبقه از میزان حقوق و دستمزد مسطح یا نرخهای متغیر استفاده کنند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در استفاده از روش مسطح ، حقوق و دستمزد کارهایی که امتیازهای مختلف دارند ولی در یک طبقه ی شغلی قرار گرفته اند ، یکسان خواهد بود .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 متغیر حقوق و دستمزد به تناسب امتیازات مشاغل هر طبقه افزایش می یابد .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مرحله ی ششم : تنظیم و استقرار نظام حقوق و دستمزد </a:t>
            </a:r>
          </a:p>
          <a:p>
            <a:pPr algn="justLow">
              <a:lnSpc>
                <a:spcPct val="150000"/>
              </a:lnSpc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کلیه ی حقوق و دستمزد پرداختی در سازمان ها باید در چارچوب ساختار مناسب قرار گیرد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746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746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روشهای ارزشیابی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484" name="TextBox 5"/>
          <p:cNvSpPr txBox="1">
            <a:spLocks noChangeArrowheads="1"/>
          </p:cNvSpPr>
          <p:nvPr/>
        </p:nvSpPr>
        <p:spPr bwMode="auto">
          <a:xfrm>
            <a:off x="71438" y="1071563"/>
            <a:ext cx="9001125" cy="540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محاسن روش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تحلیلی و کمی بودن آن و برخورداری از دقت کافی در نگرش به عوامل شغلی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برخورداری از منطق و استدلال خاص و قوی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یکنواخت بودن ارزشیابی برای کلیه ی مشاغل سازمانی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500" b="1">
                <a:cs typeface="B Nazanin" pitchFamily="2" charset="-78"/>
              </a:rPr>
              <a:t>معایب روش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انتخاب ضرایب ریالی یکسان برای مشاغل مختلف که از نظر ماهیت با یکدیگر فرق دارند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177800" algn="l"/>
              </a:tabLst>
            </a:pPr>
            <a:r>
              <a:rPr lang="fa-IR" sz="2500">
                <a:cs typeface="B Nazanin" pitchFamily="2" charset="-78"/>
              </a:rPr>
              <a:t>انعطاف ناپذیری نبود قانون و منطقی خاص برای تخصیص امتیازها به عوامل اصلی و فرعی مشاغل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848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848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7" y="1722816"/>
            <a:ext cx="7215239" cy="34163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انضباط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و رسیدگی به شکایات </a:t>
            </a:r>
          </a:p>
        </p:txBody>
      </p:sp>
      <p:sp>
        <p:nvSpPr>
          <p:cNvPr id="149507" name="Rectangle 8"/>
          <p:cNvSpPr>
            <a:spLocks noChangeArrowheads="1"/>
          </p:cNvSpPr>
          <p:nvPr/>
        </p:nvSpPr>
        <p:spPr bwMode="auto">
          <a:xfrm>
            <a:off x="6691313" y="642938"/>
            <a:ext cx="1881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هفتم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4951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4951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مقدمه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32" name="TextBox 5"/>
          <p:cNvSpPr txBox="1">
            <a:spLocks noChangeArrowheads="1"/>
          </p:cNvSpPr>
          <p:nvPr/>
        </p:nvSpPr>
        <p:spPr bwMode="auto">
          <a:xfrm>
            <a:off x="71438" y="1387475"/>
            <a:ext cx="9001125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اِعمال انضباط در سازمان برای کارکنان مشکل آفرین الزامی می گردد.</a:t>
            </a:r>
          </a:p>
          <a:p>
            <a:pPr indent="355600" algn="justLow">
              <a:lnSpc>
                <a:spcPct val="2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رفتار های ناهنجاری که مدیران را ناگزیر از اعمال انظباط در سازمان می کنند .</a:t>
            </a:r>
          </a:p>
          <a:p>
            <a:pPr indent="355600" algn="justLow">
              <a:lnSpc>
                <a:spcPct val="2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رفتارهایی که اثرات نامطلوبی برای سازمان و مدیریت در پی داشته است.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053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053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3"/>
          <p:cNvSpPr>
            <a:spLocks noChangeArrowheads="1"/>
          </p:cNvSpPr>
          <p:nvPr/>
        </p:nvSpPr>
        <p:spPr bwMode="auto">
          <a:xfrm>
            <a:off x="0" y="158750"/>
            <a:ext cx="9145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تعاریف و مفاهیم انضباط </a:t>
            </a:r>
          </a:p>
        </p:txBody>
      </p:sp>
      <p:sp>
        <p:nvSpPr>
          <p:cNvPr id="151555" name="TextBox 5"/>
          <p:cNvSpPr txBox="1">
            <a:spLocks noChangeArrowheads="1"/>
          </p:cNvSpPr>
          <p:nvPr/>
        </p:nvSpPr>
        <p:spPr bwMode="auto">
          <a:xfrm>
            <a:off x="71438" y="1500188"/>
            <a:ext cx="900112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800" b="1">
                <a:cs typeface="B Nazanin" pitchFamily="2" charset="-78"/>
              </a:rPr>
              <a:t>انضباط ، </a:t>
            </a:r>
            <a:r>
              <a:rPr lang="fa-IR" sz="2800">
                <a:cs typeface="B Nazanin" pitchFamily="2" charset="-78"/>
              </a:rPr>
              <a:t>تدارک موقعیتی که کارکنان یک سازمان خود را با قوانین و مقررات و معیارهای سازمانی هماهنگ و براساس آنها رفتار می کنند . 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77800" algn="l"/>
              </a:tabLst>
            </a:pPr>
            <a:r>
              <a:rPr lang="fa-IR" sz="2800" b="1">
                <a:cs typeface="B Nazanin" pitchFamily="2" charset="-78"/>
              </a:rPr>
              <a:t>انضباط ، </a:t>
            </a:r>
            <a:r>
              <a:rPr lang="fa-IR" sz="2800">
                <a:cs typeface="B Nazanin" pitchFamily="2" charset="-78"/>
              </a:rPr>
              <a:t>نوعی آموزش است که هدف آن اطلاح رفتار و طرز برخورد کارکنان است. </a:t>
            </a:r>
            <a:endParaRPr lang="fa-IR" sz="2800" b="1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155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156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3"/>
          <p:cNvSpPr>
            <a:spLocks noChangeArrowheads="1"/>
          </p:cNvSpPr>
          <p:nvPr/>
        </p:nvSpPr>
        <p:spPr bwMode="auto">
          <a:xfrm>
            <a:off x="0" y="158750"/>
            <a:ext cx="9145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انضباط </a:t>
            </a:r>
          </a:p>
        </p:txBody>
      </p:sp>
      <p:sp>
        <p:nvSpPr>
          <p:cNvPr id="152579" name="TextBox 5"/>
          <p:cNvSpPr txBox="1">
            <a:spLocks noChangeArrowheads="1"/>
          </p:cNvSpPr>
          <p:nvPr/>
        </p:nvSpPr>
        <p:spPr bwMode="auto">
          <a:xfrm>
            <a:off x="71438" y="876300"/>
            <a:ext cx="9001125" cy="558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انضباط از نظر نوع بر دو دسته زیر است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انضباط بازدارنده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هدف ، </a:t>
            </a:r>
            <a:r>
              <a:rPr lang="fa-IR" sz="2600">
                <a:cs typeface="B Nazanin" pitchFamily="2" charset="-78"/>
              </a:rPr>
              <a:t>تشویق کارکنان به مراعات مقررات سازمان و مدیریت و خود تدبیری آنان است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کارکنان را </a:t>
            </a:r>
            <a:r>
              <a:rPr lang="fa-IR" sz="2600" b="1">
                <a:cs typeface="B Nazanin" pitchFamily="2" charset="-78"/>
              </a:rPr>
              <a:t>مایل</a:t>
            </a:r>
            <a:r>
              <a:rPr lang="fa-IR" sz="2600">
                <a:cs typeface="B Nazanin" pitchFamily="2" charset="-78"/>
              </a:rPr>
              <a:t> به رعایت قوانین و مقررات می سازد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انضباط اصلاح کننده :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هدف ، </a:t>
            </a:r>
            <a:r>
              <a:rPr lang="fa-IR" sz="2600">
                <a:cs typeface="B Nazanin" pitchFamily="2" charset="-78"/>
              </a:rPr>
              <a:t>بازداشتن کارکنان خطاکار از بی توجهی به مقررات سازمانی و اصلاح رفتار آنان از طریق القای ترس از مجازاتهای قانونی است . </a:t>
            </a:r>
            <a:r>
              <a:rPr lang="fa-IR" sz="2600" b="1">
                <a:cs typeface="B Nazanin" pitchFamily="2" charset="-78"/>
              </a:rPr>
              <a:t>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کارکنان را با اکراه </a:t>
            </a:r>
            <a:r>
              <a:rPr lang="fa-IR" sz="2600" b="1">
                <a:cs typeface="B Nazanin" pitchFamily="2" charset="-78"/>
              </a:rPr>
              <a:t>ملزم </a:t>
            </a:r>
            <a:r>
              <a:rPr lang="fa-IR" sz="2600">
                <a:cs typeface="B Nazanin" pitchFamily="2" charset="-78"/>
              </a:rPr>
              <a:t>به رعایت قوانین و مقررات می کند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85723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258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258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نکاتی که باید قبل از مجازاتهای انضباطی توجه شود</a:t>
            </a:r>
          </a:p>
        </p:txBody>
      </p:sp>
      <p:sp>
        <p:nvSpPr>
          <p:cNvPr id="153603" name="TextBox 5"/>
          <p:cNvSpPr txBox="1">
            <a:spLocks noChangeArrowheads="1"/>
          </p:cNvSpPr>
          <p:nvPr/>
        </p:nvSpPr>
        <p:spPr bwMode="auto">
          <a:xfrm>
            <a:off x="71438" y="1228725"/>
            <a:ext cx="900112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الف) نوع و اهمیت خطا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ب) طول ، زمان و تکرار خطا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ج) پیشینه ی کاری کارکنان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د) شرایط کارکنان خاطی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و) میزان اِعمال سیاست های بازدارنده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ه) پیشینه ی سیاست های انضباطی سازمان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ی) آثار مجازات بر سایر کارکنان</a:t>
            </a:r>
            <a:endParaRPr lang="fa-IR" sz="260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360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360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3"/>
          <p:cNvSpPr>
            <a:spLocks noChangeArrowheads="1"/>
          </p:cNvSpPr>
          <p:nvPr/>
        </p:nvSpPr>
        <p:spPr bwMode="auto">
          <a:xfrm>
            <a:off x="0" y="158750"/>
            <a:ext cx="9145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سیاست های کلی انضباط </a:t>
            </a:r>
          </a:p>
        </p:txBody>
      </p:sp>
      <p:sp>
        <p:nvSpPr>
          <p:cNvPr id="154627" name="TextBox 5"/>
          <p:cNvSpPr txBox="1">
            <a:spLocks noChangeArrowheads="1"/>
          </p:cNvSpPr>
          <p:nvPr/>
        </p:nvSpPr>
        <p:spPr bwMode="auto">
          <a:xfrm>
            <a:off x="71438" y="876300"/>
            <a:ext cx="90011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مراعات اصل برائت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پیروی از اصل مجازات متناسب با خطا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نظارت مدیران رده بالای سازمان بر اجرای مجازات ها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مشاوره و راهنمایی به منظور اصلاح کارکنان نه تنبیه و اخراج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آموزش و تشویق کارکنان به مراعات قوانین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اِعمال قانون آتش سوزان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توجه به اخبار متواتر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برقراری گروه های انضباطی </a:t>
            </a:r>
          </a:p>
          <a:p>
            <a:pPr indent="449263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مراعات مقررات سازمانی توسط مدیران رده بالای سازمانی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928670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463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463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071563"/>
            <a:ext cx="8929688" cy="53276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هشتم : ارزشیابی عملکرد کارکنان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تعاریف و مفاهیم ارزشیابی عملکرد کارکنان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هدف های ارزشیابی عملکرد کارکنان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معیارهای ارزشیابی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ارزشیابی عینی و ارزشیابی ذهنی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انحرافات در ارزشیابی عملکرد کارکنان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چه کسانی باید ارزشیابی کنند ؟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روش ها و فنون ارزشیابی عملکرد کارکنان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تنگناهای ارزشیابی عملکرد کارکنان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ChangeArrowheads="1"/>
          </p:cNvSpPr>
          <p:nvPr/>
        </p:nvSpPr>
        <p:spPr bwMode="auto">
          <a:xfrm>
            <a:off x="0" y="87313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تدابیر انضباطی </a:t>
            </a:r>
          </a:p>
        </p:txBody>
      </p:sp>
      <p:sp>
        <p:nvSpPr>
          <p:cNvPr id="155651" name="TextBox 5"/>
          <p:cNvSpPr txBox="1">
            <a:spLocks noChangeArrowheads="1"/>
          </p:cNvSpPr>
          <p:nvPr/>
        </p:nvSpPr>
        <p:spPr bwMode="auto">
          <a:xfrm>
            <a:off x="71438" y="785813"/>
            <a:ext cx="9001125" cy="574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Low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روش های غیر کلامی </a:t>
            </a:r>
          </a:p>
          <a:p>
            <a:pPr indent="449263" algn="ctr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اخطار شفاهی ، نهانی</a:t>
            </a:r>
          </a:p>
          <a:p>
            <a:pPr indent="449263" algn="l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اخطار شفاهی در مقابل دیگران </a:t>
            </a:r>
          </a:p>
          <a:p>
            <a:pPr indent="449263" algn="justLow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اخطار کتبی بدون درج در پرونده </a:t>
            </a:r>
          </a:p>
          <a:p>
            <a:pPr indent="449263" algn="ctr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اخطار کتبی با درج در پرونده </a:t>
            </a:r>
          </a:p>
          <a:p>
            <a:pPr indent="449263" algn="l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توبیخ کتبی با درج در پرونده ی استخدامی</a:t>
            </a:r>
          </a:p>
          <a:p>
            <a:pPr indent="449263" algn="justLow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کسر حقوق و فوق العاده شغل </a:t>
            </a:r>
          </a:p>
          <a:p>
            <a:pPr indent="449263" algn="ctr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انفصال موقت از خدمت </a:t>
            </a:r>
          </a:p>
          <a:p>
            <a:pPr indent="449263" algn="l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تبعید به مراکز بد اب و هوا  </a:t>
            </a:r>
          </a:p>
          <a:p>
            <a:pPr indent="449263" algn="justLow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تنزیل درجه و یا تغییر شغل</a:t>
            </a:r>
          </a:p>
          <a:p>
            <a:pPr indent="449263" algn="ctr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بازخرید و یا بازنشستگی </a:t>
            </a:r>
          </a:p>
          <a:p>
            <a:pPr indent="449263" algn="l"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اخراج از کار در سازمان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785795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565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565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رسیدگی به شکایات 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71438" y="1143000"/>
            <a:ext cx="9001125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نارضایتی ،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عاملی است که انسان را آزار می دهد ، اعم از اینکه برای دیگران بازگو کند و یا نکند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گله کردن ،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گفتن و یا نوشتن چیزی که باعث ناخرسندی انسان می شود .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شکایت ،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گله ای مکتوب به مراجع قانونی است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مدیران باید ضمن شناخت عوامل و ریشه های نارضایتی در سازمان در زمینه ی رفع و یا کاهش انها اقدامات لازم را به عمل آورند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باید برای کارکنان روشن شود که در صورت لزوم چگونه و به چه مراجعی باید شکایت کنند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667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668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شیوه ی شکایت کردن </a:t>
            </a:r>
          </a:p>
        </p:txBody>
      </p:sp>
      <p:sp>
        <p:nvSpPr>
          <p:cNvPr id="157699" name="TextBox 5"/>
          <p:cNvSpPr txBox="1">
            <a:spLocks noChangeArrowheads="1"/>
          </p:cNvSpPr>
          <p:nvPr/>
        </p:nvSpPr>
        <p:spPr bwMode="auto">
          <a:xfrm>
            <a:off x="71438" y="1071563"/>
            <a:ext cx="9001125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6575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شکایت باید مکتوب باشد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مورد شکایت باید دقیقاً مشتخث شده باشد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موضوعاتی که باید مورد توجه قرار گیرند ، به روشنی بیان شده باشند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کارهایی که باید برای برخورد یا حل مشکل انجام شوند ، پیشنهاد شوند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شکایت را باید به صورت رسمی به مقامات مسؤول رسیدگی تحویل داد . رسید دریافت کرد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اسناد و مدارک باید همراه شکایت باشند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نام و نام خانوادگی شاکی ، نشانی ، تلفن تماس ، باید ذکر شوند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770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770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0101" y="1785927"/>
            <a:ext cx="7215239" cy="34163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ارزشیابی عملکرد 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کارکنان </a:t>
            </a:r>
          </a:p>
        </p:txBody>
      </p:sp>
      <p:sp>
        <p:nvSpPr>
          <p:cNvPr id="158723" name="Rectangle 8"/>
          <p:cNvSpPr>
            <a:spLocks noChangeArrowheads="1"/>
          </p:cNvSpPr>
          <p:nvPr/>
        </p:nvSpPr>
        <p:spPr bwMode="auto">
          <a:xfrm>
            <a:off x="6594475" y="642938"/>
            <a:ext cx="1978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هشتم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872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872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تعاریف ، مفاهیم و هدف ارزشیابی عملکرد کارکنان </a:t>
            </a:r>
          </a:p>
        </p:txBody>
      </p:sp>
      <p:sp>
        <p:nvSpPr>
          <p:cNvPr id="159747" name="TextBox 5"/>
          <p:cNvSpPr txBox="1">
            <a:spLocks noChangeArrowheads="1"/>
          </p:cNvSpPr>
          <p:nvPr/>
        </p:nvSpPr>
        <p:spPr bwMode="auto">
          <a:xfrm>
            <a:off x="71438" y="1143000"/>
            <a:ext cx="9001125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اثر بخشی :</a:t>
            </a:r>
            <a:r>
              <a:rPr lang="fa-IR" sz="2600">
                <a:cs typeface="B Nazanin" pitchFamily="2" charset="-78"/>
              </a:rPr>
              <a:t> یعنی رسیدن به هدف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کارآیی : </a:t>
            </a:r>
            <a:r>
              <a:rPr lang="fa-IR" sz="2600">
                <a:cs typeface="B Nazanin" pitchFamily="2" charset="-78"/>
              </a:rPr>
              <a:t>نسبت داده ها به ستاده ها در یک نظام سازمانی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ارزشیابی کار کارکنان : </a:t>
            </a:r>
            <a:r>
              <a:rPr lang="fa-IR" sz="2600">
                <a:cs typeface="B Nazanin" pitchFamily="2" charset="-78"/>
              </a:rPr>
              <a:t>ارزشیابی حرکتی است که بدان وسیله سازمان عملکرد کارکنان را در مسئولیت هایی که به عهده دارند ، بررسی می کند و می سنجد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ارزشیابی کارکنان : </a:t>
            </a:r>
            <a:r>
              <a:rPr lang="fa-IR" sz="2600">
                <a:cs typeface="B Nazanin" pitchFamily="2" charset="-78"/>
              </a:rPr>
              <a:t>مرحله ای رسمی به منظور بازخورد اطلاعات مربوط به نحوه انجام دادن وظایف و مسئولیت های محول ، اعم از نکات مثبت و یا منفی ، آنان می داند.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 b="1">
                <a:cs typeface="B Nazanin" pitchFamily="2" charset="-78"/>
              </a:rPr>
              <a:t>ارزشیابی :</a:t>
            </a:r>
            <a:r>
              <a:rPr lang="fa-IR" sz="2600">
                <a:cs typeface="B Nazanin" pitchFamily="2" charset="-78"/>
              </a:rPr>
              <a:t> از یک طرف به سنجش چگونه کار کردن و مسئولیت کارکنان می پردازد و از طرف دیگر ، برخی از خصوصیات شخصی آنان را مورد سنجش قرار می دهد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5975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5975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تعاریف ، مفاهیم و هدف ارزشیابی عملکرد کارکنان </a:t>
            </a:r>
          </a:p>
        </p:txBody>
      </p:sp>
      <p:sp>
        <p:nvSpPr>
          <p:cNvPr id="160771" name="TextBox 5"/>
          <p:cNvSpPr txBox="1">
            <a:spLocks noChangeArrowheads="1"/>
          </p:cNvSpPr>
          <p:nvPr/>
        </p:nvSpPr>
        <p:spPr bwMode="auto">
          <a:xfrm>
            <a:off x="71438" y="1214438"/>
            <a:ext cx="900112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800">
                <a:cs typeface="B Nazanin" pitchFamily="2" charset="-78"/>
              </a:rPr>
              <a:t>در ارزشیابی استعدادهای بالفعل کارکنان و رفتارهای ظاهری و مشهود آنان سنجش و نتیجه گیری می شود . </a:t>
            </a:r>
          </a:p>
          <a:p>
            <a:pPr indent="536575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800" b="1">
                <a:cs typeface="B Nazanin" pitchFamily="2" charset="-78"/>
              </a:rPr>
              <a:t>ارزشیابی کارکنان </a:t>
            </a:r>
            <a:r>
              <a:rPr lang="fa-IR" sz="2800">
                <a:cs typeface="B Nazanin" pitchFamily="2" charset="-78"/>
              </a:rPr>
              <a:t>به نحو صحیح ، کامل و جامع عبات است از ، مراحلی رسمی برای سنجش و آگاه ساختن کارکنان در مورد نحوه ی کار ، مسئولیت های محول و خصوصیات مورد نظر و همچنین ، شناخت استعدادهای بالقوه ی آنان به منظور شکوفایی آنها در ابعاد مختلف . </a:t>
            </a:r>
            <a:endParaRPr lang="fa-IR" sz="2800" b="1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077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077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هدف های ارزشیابی عملکرد کارکنان</a:t>
            </a:r>
          </a:p>
        </p:txBody>
      </p:sp>
      <p:sp>
        <p:nvSpPr>
          <p:cNvPr id="161795" name="TextBox 5"/>
          <p:cNvSpPr txBox="1">
            <a:spLocks noChangeArrowheads="1"/>
          </p:cNvSpPr>
          <p:nvPr/>
        </p:nvSpPr>
        <p:spPr bwMode="auto">
          <a:xfrm>
            <a:off x="71438" y="1071563"/>
            <a:ext cx="9001125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آگاه ساختن کارکنان از نحوه ی کار کردن و رفتارهای آنان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تشخیص نیازهای آموزشی کارکنان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ایجاد یک نظام منطقی تشویق و تنبیه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ایجاد شیوه ی صحیح نقل و انتقلات و ترفیعات و انتصابات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تهیه ی طرحهای پرداخت براساس بهره وری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تقویت نظام ارتباطی میان مدیران و کارکنان در سازمان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طراحی صحیح مشاغل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رفع نارسایی های مربوط به شیوه های نیرویابی ، جذب و گزینش </a:t>
            </a:r>
          </a:p>
          <a:p>
            <a:pPr indent="536575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lang="fa-IR" sz="2600">
                <a:cs typeface="B Nazanin" pitchFamily="2" charset="-78"/>
              </a:rPr>
              <a:t>ایجاد عدالت استخدامی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179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180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معیارهای ارزشیابی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71438" y="1214438"/>
            <a:ext cx="9001125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6575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معیارهای کاری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شرایطی است که برای موفقیت آمیز بودن کار لازم است .</a:t>
            </a:r>
            <a:endParaRPr lang="fa-IR" sz="2600" b="1" dirty="0">
              <a:latin typeface="Arial" pitchFamily="34" charset="0"/>
              <a:cs typeface="B Nazanin" pitchFamily="2" charset="-78"/>
            </a:endParaRPr>
          </a:p>
          <a:p>
            <a:pPr indent="536575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معیار های اخلاقی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صفات و خصوصیات خوب انسانی .</a:t>
            </a:r>
            <a:endParaRPr lang="fa-IR" sz="2600" b="1" dirty="0">
              <a:latin typeface="Arial" pitchFamily="34" charset="0"/>
              <a:cs typeface="B Nazanin" pitchFamily="2" charset="-78"/>
            </a:endParaRPr>
          </a:p>
          <a:p>
            <a:pPr indent="536575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معیارهای ارزشی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ریشه در جهان بینی انسان دارند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  <a:defRPr/>
            </a:pPr>
            <a:endParaRPr lang="fa-IR" sz="2600" dirty="0">
              <a:latin typeface="Arial" pitchFamily="34" charset="0"/>
              <a:cs typeface="B Nazanin" pitchFamily="2" charset="-78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سنجش ، آزمایش و ارزشیابی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در تمامی مکاتب دینی همواره به عنوان یک اصل مطرح بوده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282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282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ارزشیابی عینی و ارزشیابی ذهنی 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71438" y="928688"/>
            <a:ext cx="9001125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عینی :</a:t>
            </a:r>
          </a:p>
          <a:p>
            <a:pPr marL="177800" indent="27305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 از نظر دیگران هم قابل تأیید است . </a:t>
            </a:r>
          </a:p>
          <a:p>
            <a:pPr marL="177800" indent="27305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معمولاً در مورد عوامل مشهود و قابل رؤیت ، از قبیل کیفیت و کمیت کار ، مسئولیت ها ، آثار و رفتارهایی که معیارهای روشنی دارند ، صورت می پذیرد .</a:t>
            </a:r>
          </a:p>
          <a:p>
            <a:pPr marL="177800" indent="27305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از اعتبار بالایی برخوردارند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ذهنی : </a:t>
            </a:r>
          </a:p>
          <a:p>
            <a:pPr marL="177800" indent="27305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مورد تصدیق و تأیید دیگران نیست . </a:t>
            </a:r>
          </a:p>
          <a:p>
            <a:pPr marL="177800" indent="27305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به خاطر داوری های شخصی سرپرست از مرئوس ، اعتبار کمتری دارد 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384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384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ارزشیابی عینی و ارزشیابی ذهنی 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71438" y="1000125"/>
            <a:ext cx="9001125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عینی :</a:t>
            </a:r>
          </a:p>
          <a:p>
            <a:pPr marL="177800" indent="27305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 از نظر دیگران هم قابل تأیید است . </a:t>
            </a:r>
          </a:p>
          <a:p>
            <a:pPr marL="177800" indent="27305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معمولاً در مورد عوامل مشهود و قابل رؤیت ، از قبیل کیفیت و کمیت کار ، مسئولیت ها ، آثار و رفتارهایی که معیارهای روشنی دارند ، صورت می پذیرد .</a:t>
            </a:r>
          </a:p>
          <a:p>
            <a:pPr marL="177800" indent="27305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از اعتبار بالایی برخوردارند . </a:t>
            </a:r>
          </a:p>
          <a:p>
            <a:pPr indent="35560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  <a:tabLst>
                <a:tab pos="17780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ذهنی : </a:t>
            </a:r>
          </a:p>
          <a:p>
            <a:pPr marL="177800" indent="27305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مورد تصدیق و تأیید دیگران نیست . </a:t>
            </a:r>
          </a:p>
          <a:p>
            <a:pPr marL="177800" indent="273050" algn="justLow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به خاطر داوری های شخصی سرپرست از مرئوس ، اعتبار کمتری دارد 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487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487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0" y="714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785795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785813"/>
            <a:ext cx="8929688" cy="557688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نهم :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مقدمه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مزایای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اهمیت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تعاریف و مفاهیم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مقاصد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مرتبط ساختن برنامه ریزی نیروی انسانی با برنامه ریزی استراتژیک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گام های نخستین برای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تعیین سیاست های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مراحل برنامه ریزی نیروی انسانی </a:t>
            </a:r>
          </a:p>
          <a:p>
            <a:pPr marL="627063" indent="-271463" algn="justLow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استفاده از الگو در برنامه ریزی نیروی انسانی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انحرافات در ارزشیابی عملکرد کارکنان </a:t>
            </a:r>
          </a:p>
        </p:txBody>
      </p:sp>
      <p:sp>
        <p:nvSpPr>
          <p:cNvPr id="165891" name="TextBox 5"/>
          <p:cNvSpPr txBox="1">
            <a:spLocks noChangeArrowheads="1"/>
          </p:cNvSpPr>
          <p:nvPr/>
        </p:nvSpPr>
        <p:spPr bwMode="auto">
          <a:xfrm>
            <a:off x="71438" y="1009650"/>
            <a:ext cx="900112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قضاوت های شخصی (خطای هاله ای) 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تمایل به ارزشیابی متوسط (خطای گرایش به مرکز)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سختگیری های بی مورد 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معیارهای فرهنگی ارزیاب 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گرایش به تبعیض </a:t>
            </a: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3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تأثیر رفتارهای آخر سال کارکنان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589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589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انحرافات در ارزشیابی عملکرد کارکنان </a:t>
            </a:r>
          </a:p>
        </p:txBody>
      </p:sp>
      <p:sp>
        <p:nvSpPr>
          <p:cNvPr id="166915" name="TextBox 5"/>
          <p:cNvSpPr txBox="1">
            <a:spLocks noChangeArrowheads="1"/>
          </p:cNvSpPr>
          <p:nvPr/>
        </p:nvSpPr>
        <p:spPr bwMode="auto">
          <a:xfrm>
            <a:off x="71438" y="958850"/>
            <a:ext cx="900112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1. قضاوت های شخصی (خطای هاله ای)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به دلایلی ذهن آدمی را لَه یا علیه انسان دیگری سوق دهند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2. تمایل به ارزشیابی متوسط (خطای گرایش به مرکز)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مسئولان ارزشیابی ، تمایل چندانی به ارزشیابی واقعی کارکنان ندارند و می کوشند آنان را با در نظر گرفتن امتیازات متوسط بسنجند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3. سختگیری های بی مورد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مسئولان ارزشیابی بیش از اندازه به نحوه ی ارزشیابی وسواس خرج دهند و سختگیری های بی مورد بکنند و امتیازات پایینی را در نظر بگیرند .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691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692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انحرافات در ارزشیابی عملکرد کارکنان </a:t>
            </a:r>
          </a:p>
        </p:txBody>
      </p:sp>
      <p:sp>
        <p:nvSpPr>
          <p:cNvPr id="167939" name="TextBox 2"/>
          <p:cNvSpPr txBox="1">
            <a:spLocks noChangeArrowheads="1"/>
          </p:cNvSpPr>
          <p:nvPr/>
        </p:nvSpPr>
        <p:spPr bwMode="auto">
          <a:xfrm>
            <a:off x="71438" y="928688"/>
            <a:ext cx="900112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4. معیارهای فرهنگی ارزیاب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مسئولان ارزشیابی ، کار خود را با توجه به معیارهای فرهنگی خاص خود انجام می دهند.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5. گرایش به تبعیض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مسئولان ممکن است ، عواملی از قبیل ملیت ، رنگ و نژاد ، قومیت و جنسیت تبعیضاتی را در ارزشیابی روا دارند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6. تأثیر رفتارهای آخر سال کارکنان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مسئولان ارزشیابی ، تحت تأثیر آخرین رفتارهای خوب یا بد کارکنان قرار می گیرند و با بی توجهی به رفتارهای قبلی ، آنان را ارزشیابی می کنند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794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794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928688"/>
            <a:ext cx="9001125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توسط سرپرستان مستقیم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قدیمی ترین و متداول ترین روشهاست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محاسن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شناخت دقیق تر سرپرستان مستقیم کارکنان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معایب :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اعمال نظرهای آگاهانه یا ناآگاهانه ی سرپرستان مستقیم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دیگر اینکه چنین ارزشیابی هایی معمولاً در دوره های یک ساله صورت می گیرند .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solidFill>
                  <a:srgbClr val="7030A0"/>
                </a:solidFill>
                <a:latin typeface="Arial" pitchFamily="34" charset="0"/>
                <a:cs typeface="B Nazanin" pitchFamily="2" charset="-78"/>
              </a:rPr>
              <a:t>این ارزشیابی را ارزشیابی پدرانه نیز می خوانند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896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896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214438"/>
            <a:ext cx="9001125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به وسیله ی کارشناسان امور پرسنلی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این نوع را معمولاً نماینده ی واحد امور پرسنلی در سازمان انجام می دهد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سازمان های </a:t>
            </a:r>
            <a:r>
              <a:rPr lang="fa-IR" sz="2600" b="1" dirty="0">
                <a:solidFill>
                  <a:srgbClr val="7030A0"/>
                </a:solidFill>
                <a:latin typeface="Arial" pitchFamily="34" charset="0"/>
                <a:cs typeface="B Nazanin" pitchFamily="2" charset="-78"/>
              </a:rPr>
              <a:t>ماتریسی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که کارکنان سرپرست مستقیمی ندارند ، استفاده می شود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به وسیله ی همکاران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از روش های معتبر و قابل قبول ارزشیابی قلمداد شده است ، زیرا معمولاً همکاران ، یکدیگر را بهتر می شناسند و به نقاط قوت و ضعف هم بیشتر آشنا هستند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میانگین نظرات همکاران را ملحوظ می دارند 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999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6999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976313"/>
            <a:ext cx="9001125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به وسیله ی زیردستان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معمولاً برای ارزشیابی سرپرستان و مدیران مورد استفاده قرار می گیرد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میانگین نظرات زیردستان را دخالت می دهند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به وسیله ی سرپرست کل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تأیید و امضای نظر سرپرست در مورد مرئوسان پس از حصول اطمینان از صحت ارزشیابی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دخالت مستقیم در ارزشیابی که آن را ارزشیابی پدر بزرگ می خوانند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هدف ، مقایسه ی کارکنان با یکدیگر و انتخاب برخی برای مشاغل بالاتر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این نوع ارزشیابی را منصفانه تر تلقی می کنند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101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101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143000"/>
            <a:ext cx="90011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توسط مراکز مشاوره و راهنمایی کارکنان </a:t>
            </a:r>
          </a:p>
          <a:p>
            <a:pPr indent="35560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مزایا : </a:t>
            </a:r>
          </a:p>
          <a:p>
            <a:pPr marL="723900" indent="-35560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این مراکز موظف اند استعدادهای بالفعل و بالقوه ی کارکنان را بشناسند . </a:t>
            </a:r>
          </a:p>
          <a:p>
            <a:pPr marL="723900" indent="-35560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شایستگی برای ترفیع را هم بررسی می کنند .</a:t>
            </a:r>
          </a:p>
          <a:p>
            <a:pPr marL="723900" indent="-35560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این مراکز با استفاده از آزمونهای گوناگون تمرینهای گروهی و مصاحبه های ارزشیابی، کار ارزشیابی کارکنان را به نحو شایسته تری انجام می دهند . </a:t>
            </a:r>
            <a:endParaRPr lang="fa-IR" sz="2600" b="1" dirty="0">
              <a:latin typeface="Arial" pitchFamily="34" charset="0"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203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204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روشها و فنون ارزشیابی عملکرد کارکنان </a:t>
            </a:r>
          </a:p>
        </p:txBody>
      </p:sp>
      <p:sp>
        <p:nvSpPr>
          <p:cNvPr id="173059" name="TextBox 2"/>
          <p:cNvSpPr txBox="1">
            <a:spLocks noChangeArrowheads="1"/>
          </p:cNvSpPr>
          <p:nvPr/>
        </p:nvSpPr>
        <p:spPr bwMode="auto">
          <a:xfrm>
            <a:off x="71438" y="1057275"/>
            <a:ext cx="90011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رتبه بندی</a:t>
            </a:r>
          </a:p>
          <a:p>
            <a:pPr indent="355600" algn="ctr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درجه بندی </a:t>
            </a:r>
          </a:p>
          <a:p>
            <a:pPr indent="355600" algn="l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مقیاسهای گرافیکی </a:t>
            </a:r>
          </a:p>
          <a:p>
            <a:pPr indent="355600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بررسی نامه (چک لیست) </a:t>
            </a:r>
          </a:p>
          <a:p>
            <a:pPr indent="355600" algn="ctr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انتخاب اجباری </a:t>
            </a:r>
          </a:p>
          <a:p>
            <a:pPr indent="355600" algn="l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وقایع حساس (بحرانی)</a:t>
            </a:r>
          </a:p>
          <a:p>
            <a:pPr indent="355600"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ارزشیابی خویشتن</a:t>
            </a:r>
          </a:p>
          <a:p>
            <a:pPr indent="355600" algn="ctr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مدیریت بر مبنای هدف </a:t>
            </a:r>
          </a:p>
          <a:p>
            <a:pPr indent="355600" algn="l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ارزشیابی روانی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306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306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3"/>
          <p:cNvSpPr>
            <a:spLocks noChangeArrowheads="1"/>
          </p:cNvSpPr>
          <p:nvPr/>
        </p:nvSpPr>
        <p:spPr bwMode="auto">
          <a:xfrm>
            <a:off x="0" y="158750"/>
            <a:ext cx="9145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8" y="857250"/>
            <a:ext cx="9001125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رتبه بندی : </a:t>
            </a:r>
          </a:p>
          <a:p>
            <a:pPr algn="justLow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کارکنان را به طور کلی و ذهنی ، بیشتر با توجهبه عناوین شغلی می سنجند و با مقایسه تک تک افراد با یکدیگر ، انان را رتبه بندی می کنند . </a:t>
            </a:r>
          </a:p>
          <a:p>
            <a:pPr algn="justLow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معایب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عدم دقت کافی ، قابل استفاده نبودن آن در سازمان ها و واحد های بزرگ .</a:t>
            </a:r>
          </a:p>
          <a:p>
            <a:pPr algn="justLow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روش درجه بندی : </a:t>
            </a:r>
          </a:p>
          <a:p>
            <a:pPr algn="justLow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طبقاتی را باید ارزشیابی کاکنان در نظر می گیرند ، که این طبقات کاملا تعریف شده و مشخص هستند . </a:t>
            </a:r>
          </a:p>
          <a:p>
            <a:pPr algn="justLow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گاهی به صورت تلفیقی با روش توزیع اجباری به کار می برند </a:t>
            </a:r>
          </a:p>
          <a:p>
            <a:pPr algn="justLow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مزیت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اِعمال نظر افرادی است که کار ارزشیابی را به عهده دارند . </a:t>
            </a:r>
            <a:endParaRPr lang="fa-IR" sz="2600" b="1" dirty="0">
              <a:latin typeface="Arial" pitchFamily="34" charset="0"/>
              <a:cs typeface="B Nazanin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28663" y="928671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408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408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000125"/>
            <a:ext cx="90011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مقیاس های گرافیکی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آن مقیاسهایی را برای سنجش عملکرد مورد نظر تعیین می کنند تا بتوانند در ارزشیابی آن ها را به کار بگیرند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عوامل اصلی مورد ارزشیابی را به دو دسته ی کلی تقسیم کرده اند :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اول ،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صفات و خصوصیات اختصاصی از قبیل طرز برخورد و درجه ی وابستگی به سازمان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دوم ،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نحوه ی مشارکت درانجام دادن وظایف و مسئولیت ها ، از قبیل کیفیت و کمیت کار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تعداد عوامل اصلی می تواند بسته به نوع و سطح مشاغل و فرهنگ اجتماعی ، بیشتر باشد. 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511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511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8675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8677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1538" y="1428737"/>
            <a:ext cx="7215239" cy="34163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ماهیت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 مدیریت منابع انسانی 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815138" y="642938"/>
            <a:ext cx="17573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اول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135063"/>
            <a:ext cx="9001125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بررسی نامه (چک لیست)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از این روش ، برای کاهش بار مسئولیت مدیران و سرپرستان استفاده می شود . در آن ارزشیابی کنندگان افراد مورد نظر را ارزشیابی نمی کنند ، بلکه تقریباً گزارش را در مورد آنان تکمیل می کنند و آنگاه ارزشیابی واقعی کارکنان را کارشناسان مربوط در داره ی پرسنلی انجام می دهند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معایب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مشکل مربوط به اختصاص امتیاز به سوالات طرح شده است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و نیز در مشاغل متفاوت باید فرمهای گوناگون تهیه و تنظیم شود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مزایا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بی اطلاعی ارزشیابان از ارزش پاسخ های مثبت و منفی است 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613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613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135063"/>
            <a:ext cx="9001125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انتخاب اجباری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روشی است که ارزشیابان به هیچ وجه نمی توانند نظری به نفع یا ضرر ارزشیابی شوندگان اعمال کنند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این روش ، ارزشیابان باید به یکی از دو سوال طرح شده پاسخ دهند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وقایع حساس (بحرانی)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این روش ، وظیفه اصلی ارزشیاب ، مشاهده و ثبت و ضبط رفتارهای غیر متعارف مثبت و منفی که در فرد مورد نظر ملاحظه گردیده است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715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716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000125"/>
            <a:ext cx="90011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خویشتن :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این روش ، کارکنان خود ، خود را ارزشیابی می کنند و نقاط قوت و ضعف خویش را مشخص می سازند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معایب :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 تن ندادن برخی از کارکنان به این کار . صحت و اعتبار نظرات داده شده .</a:t>
            </a:r>
          </a:p>
          <a:p>
            <a:pPr indent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مدیریت بر مبنای هدف :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هدف این روش ، مشارکت رئیس و مرئوس در برنامه ریزی و تعیین هدف های آینده شغلی کارکنان است که با توافق دو جانبه صورت می گیرد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هدفهای باید جنبه های کیفی و کمی نتایج کار را در برداشته ، بیشتر عینی و قابل اندازه گیری باشند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818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818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چه کسانی باید ارزشیابی کنند 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000125"/>
            <a:ext cx="90011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ارزشیابی روانی :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روانشناسانی را برای ارزشیابی کاکنان استخدام می کنند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نقش روانشناسان ، سنجش استعدادهای بالقوه ی کارکنان برای شکوفایی آنهاست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معایب :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صرف وقت و نیروی زیاد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برای ارزشیابی مدیران جوان در سازمان ها ، اعتبار نظرات داده شده بستگی به تخصص روانشناسان دارد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کارکنان به سبب کنجکاوی روانشناسی نگرش چندان مثبتی به این روش ندارند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7920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7920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تنگناهای ارزشیابی عملکرد کارکنان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135063"/>
            <a:ext cx="900112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آموزش ارزشیابان : </a:t>
            </a:r>
          </a:p>
          <a:p>
            <a:pPr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لازم است که ارزشیابان ، آموزش های لازم را برای کسب مهارت و درک هدف های ارزشیابی کارکنان بگذرانند . </a:t>
            </a:r>
          </a:p>
          <a:p>
            <a:pPr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دو نکته ارزشیابی : </a:t>
            </a:r>
          </a:p>
          <a:p>
            <a:pPr marL="514350" indent="-51435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استنباط ارزشیابان از مقوله ی ارزشیابی </a:t>
            </a:r>
          </a:p>
          <a:p>
            <a:pPr marL="514350" indent="-51435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منطق و استواری در نظرات ارائه شده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023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023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تنگناهای ارزشیابی عملکرد کارکنان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263650"/>
            <a:ext cx="900112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مصاحبه های ارزشیابی </a:t>
            </a:r>
          </a:p>
          <a:p>
            <a:pPr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برای اطلاع رسانی به کارکنان از نتایج ارزشیابی ها و احیاناً حل اختلاف نظر بین ارزشیابان و ارزشیابی شوندگان صورت می گیرد . </a:t>
            </a:r>
          </a:p>
          <a:p>
            <a:pPr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در پایان مصاحبه های ارزشیابی ، برای ارزشیابی شوندگان روشن شود که برای بهبود کیفی و کمی وظایف و مسئولیت های خود ، چگونه باید عمل کنند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125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125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32" y="2214554"/>
            <a:ext cx="9144000" cy="175432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برنامه ریزی نیروی انسانی </a:t>
            </a:r>
          </a:p>
        </p:txBody>
      </p:sp>
      <p:sp>
        <p:nvSpPr>
          <p:cNvPr id="182275" name="Rectangle 8"/>
          <p:cNvSpPr>
            <a:spLocks noChangeArrowheads="1"/>
          </p:cNvSpPr>
          <p:nvPr/>
        </p:nvSpPr>
        <p:spPr bwMode="auto">
          <a:xfrm>
            <a:off x="6889750" y="642938"/>
            <a:ext cx="1682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نهم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227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228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مقدمه </a:t>
            </a:r>
          </a:p>
        </p:txBody>
      </p:sp>
      <p:sp>
        <p:nvSpPr>
          <p:cNvPr id="183299" name="TextBox 2"/>
          <p:cNvSpPr txBox="1">
            <a:spLocks noChangeArrowheads="1"/>
          </p:cNvSpPr>
          <p:nvPr/>
        </p:nvSpPr>
        <p:spPr bwMode="auto">
          <a:xfrm>
            <a:off x="71438" y="1143000"/>
            <a:ext cx="9001125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برنامه ریزی نیروی انسانی ، منابع انسانی لازم را برای فعالیت های آینده مشخص می دارد و مدیران را یاری میدهد تا نوع و میزان نیروی انسانی مورد نیاز برای رسیدن به هدف ها و برنامه های آینده سازمانی را برگزینند . در واقع ، پایه هایی را برای تدوین سیاست های کلی جذب ، گزینش ، اموزش ، جابجایی ترفیعات ، رفاه و ... شکل می دهد.</a:t>
            </a:r>
          </a:p>
          <a:p>
            <a:pPr indent="355600" algn="justLow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بی توجهی به برنامه ریزی نیروی انسانی ، امکان رسیدن به هدف های سازمانی را مختل می کند ، و آسیب پذیری سازمان را افزایش می دهد . </a:t>
            </a:r>
          </a:p>
          <a:p>
            <a:pPr indent="355600" algn="justLow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برنامه ریزی نیروی انسانی را اساس دوام سازمان و مدیریت می دانند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330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330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مزایای برنامه ریزی نیروی انسانی</a:t>
            </a:r>
          </a:p>
        </p:txBody>
      </p:sp>
      <p:sp>
        <p:nvSpPr>
          <p:cNvPr id="184323" name="TextBox 2"/>
          <p:cNvSpPr txBox="1">
            <a:spLocks noChangeArrowheads="1"/>
          </p:cNvSpPr>
          <p:nvPr/>
        </p:nvSpPr>
        <p:spPr bwMode="auto">
          <a:xfrm>
            <a:off x="71438" y="1000125"/>
            <a:ext cx="90011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نیازهای پرسنلی آینده سازمان را مشخص می کند . </a:t>
            </a:r>
          </a:p>
          <a:p>
            <a:pPr marL="355600" indent="-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این امکان را فراهم می سازد که برای جذب و گزینش و اموزش کارکنان تدبیر لازم به عمل آید . </a:t>
            </a:r>
          </a:p>
          <a:p>
            <a:pPr marL="355600" indent="-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امکان استفاده ی عاقلانه از منابع انسانی را برای سازمان و مدیرت میسر می سازد . </a:t>
            </a:r>
          </a:p>
          <a:p>
            <a:pPr marL="355600" indent="-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فعالیت های منابع انسانی را با هدف و برنامه های آینده ی سازمان به گونه ای مؤثر هماهنگ می سازد . </a:t>
            </a:r>
          </a:p>
          <a:p>
            <a:pPr marL="355600" indent="-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هزینه های پرسنلی و استخدامی سازمان را کاهش می دهد . </a:t>
            </a:r>
          </a:p>
          <a:p>
            <a:pPr marL="355600" indent="-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نظام های اطلاعاتی مدیران ، بویزه مدیران منابع انسانی ، را تقویت می کند . </a:t>
            </a:r>
          </a:p>
          <a:p>
            <a:pPr marL="355600" indent="-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برنامه های گوناگون مدیریت پرسنلی را هماهنگ می کند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432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432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اهمیت برنامه ریزی نیروی انسانی </a:t>
            </a:r>
          </a:p>
        </p:txBody>
      </p:sp>
      <p:sp>
        <p:nvSpPr>
          <p:cNvPr id="185347" name="TextBox 2"/>
          <p:cNvSpPr txBox="1">
            <a:spLocks noChangeArrowheads="1"/>
          </p:cNvSpPr>
          <p:nvPr/>
        </p:nvSpPr>
        <p:spPr bwMode="auto">
          <a:xfrm>
            <a:off x="71438" y="1214438"/>
            <a:ext cx="90011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سازمان بدون منابع انسانی ، هیچ مفهومی ندارد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بدون برنامه ریزی ، گزینش ، آموزش و جلب همکاری کارکنان ، امکان رسیدن به هدف های سازمانی فراهم نمی آید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مهمترین دارایی سازمان منابع انسانی 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سازمان باید برای مهمترین دارایی اش برنامه ریزی کند تا امکان استفاده ی معقول و منطقی و مفید از آن میسر گردد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00101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535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535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مقدمه 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71868" y="855645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142875" y="779463"/>
            <a:ext cx="8929688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>
                <a:cs typeface="B Nazanin" pitchFamily="2" charset="-78"/>
              </a:rPr>
              <a:t>نیروی انسانی است که سازمانها را به هدفشان می رساند . وقتی سازمانها به هدف خود میرسند ، در واقع جامعه و دولت را به اهداف خود می رسانند .  زمانی که جامعه به آرزوهای خود برسد ، نوآوری می کند ، بدین ترتیب سرمایه هابه کار می افتد .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>
                <a:cs typeface="B Nazanin" pitchFamily="2" charset="-78"/>
              </a:rPr>
              <a:t>موفقیت هر سازمان در گرو تلفیق بهینه ی منابع وارده به یک سازمان ، یعنی نیروی انسانی ، سرمایه یا منابع مالی ، فناوری ، مواد اولیه و اطلاعات ، در رسیدن به هدف های سازمانی است .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>
                <a:cs typeface="B Nazanin" pitchFamily="2" charset="-78"/>
              </a:rPr>
              <a:t>انسان مهمترین عامل در رسیدن به اهداف سازمانی است ؛ زیرا سایر منابع وارده به سازمان ، به خودی خود نخواهد توانست هدف های سازمانی را تحقق بخشد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970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970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تعاریف و مفاهیم برنامه ریزی نیروی انسانی </a:t>
            </a:r>
          </a:p>
        </p:txBody>
      </p:sp>
      <p:sp>
        <p:nvSpPr>
          <p:cNvPr id="186371" name="TextBox 2"/>
          <p:cNvSpPr txBox="1">
            <a:spLocks noChangeArrowheads="1"/>
          </p:cNvSpPr>
          <p:nvPr/>
        </p:nvSpPr>
        <p:spPr bwMode="auto">
          <a:xfrm>
            <a:off x="71438" y="1285875"/>
            <a:ext cx="9001125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برنامه ریزی نیروی انسانی ، </a:t>
            </a:r>
            <a:r>
              <a:rPr lang="fa-IR" sz="2600">
                <a:cs typeface="B Nazanin" pitchFamily="2" charset="-78"/>
              </a:rPr>
              <a:t>حرکتی است که به وسیله ی آن سازمان ها اطمینان می یابند که نوع و میزان نیروی انسانی مورد نیاز خود را در حال و آینده در اختیار دارند.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برنامه ریزی نیروی انسانی ، </a:t>
            </a:r>
            <a:r>
              <a:rPr lang="fa-IR" sz="2600">
                <a:cs typeface="B Nazanin" pitchFamily="2" charset="-78"/>
              </a:rPr>
              <a:t>تفسیر هدف ها و برنامه های آینده ی سازمان در قالب نوع و میزان منابع انسانی مورد نیاز است . </a:t>
            </a:r>
            <a:endParaRPr lang="fa-IR" sz="2600" b="1">
              <a:cs typeface="B Nazanin" pitchFamily="2" charset="-78"/>
            </a:endParaRP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برنامه ریزی نیروی انسانی ، </a:t>
            </a:r>
            <a:r>
              <a:rPr lang="fa-IR" sz="2600">
                <a:cs typeface="B Nazanin" pitchFamily="2" charset="-78"/>
              </a:rPr>
              <a:t>سیاست جذب ، گزینش ، آموزش ، بهره برداری ، پیشرفت و حفظ بقای منابع انسانی در سازمان و حتی در جوامع بشری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برنامه ریزی نیروی انسانی ، </a:t>
            </a:r>
            <a:r>
              <a:rPr lang="fa-IR" sz="2600">
                <a:cs typeface="B Nazanin" pitchFamily="2" charset="-78"/>
              </a:rPr>
              <a:t>باید مبتنی بر پژوهش و گردآوری اطلاعات باشد . </a:t>
            </a:r>
            <a:endParaRPr lang="fa-IR" sz="2600" b="1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637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637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مقاصد برنامه ریزی نیروی انسانی </a:t>
            </a:r>
          </a:p>
        </p:txBody>
      </p:sp>
      <p:sp>
        <p:nvSpPr>
          <p:cNvPr id="187395" name="TextBox 2"/>
          <p:cNvSpPr txBox="1">
            <a:spLocks noChangeArrowheads="1"/>
          </p:cNvSpPr>
          <p:nvPr/>
        </p:nvSpPr>
        <p:spPr bwMode="auto">
          <a:xfrm>
            <a:off x="71438" y="1231900"/>
            <a:ext cx="90011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800" b="1">
                <a:cs typeface="B Nazanin" pitchFamily="2" charset="-78"/>
              </a:rPr>
              <a:t>تجزیه و تحلیل برنامه های آینده برای تعیین نوع و میزان نیروی انسانی مورد نیاز .</a:t>
            </a:r>
          </a:p>
          <a:p>
            <a:pPr marL="355600" indent="-355600"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800" b="1">
                <a:cs typeface="B Nazanin" pitchFamily="2" charset="-78"/>
              </a:rPr>
              <a:t>براورد میزان و نوع نیروی انسانی موجود در بازار کار در آینده .</a:t>
            </a:r>
          </a:p>
          <a:p>
            <a:pPr marL="355600" indent="-355600"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800" b="1">
                <a:cs typeface="B Nazanin" pitchFamily="2" charset="-78"/>
              </a:rPr>
              <a:t>تطبیق عرضه و تقاضای نیروی انسانی سازمان در آینده .</a:t>
            </a:r>
          </a:p>
          <a:p>
            <a:pPr marL="355600" indent="-355600"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800" b="1">
                <a:cs typeface="B Nazanin" pitchFamily="2" charset="-78"/>
              </a:rPr>
              <a:t>تعیین سیاست جذب ، گزینش و آموزش منابع انسانی مورد نیاز برای رسیدن به هدف ها و برنامه های سازمانی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739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740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3"/>
          <p:cNvSpPr>
            <a:spLocks noChangeArrowheads="1"/>
          </p:cNvSpPr>
          <p:nvPr/>
        </p:nvSpPr>
        <p:spPr bwMode="auto">
          <a:xfrm>
            <a:off x="-1588" y="265113"/>
            <a:ext cx="91455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600">
                <a:solidFill>
                  <a:srgbClr val="5D110F"/>
                </a:solidFill>
                <a:cs typeface="B Titr" pitchFamily="2" charset="-78"/>
              </a:rPr>
              <a:t>مرتبط ساختن ارتباط برنامه ریزی نیروی انسانی با برنامه ریزی استراتژیک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049338"/>
            <a:ext cx="9001125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برنامه ریزی نیروی انسانی در اصل یک برنامه ریزی استراتژیک است که در جهت هدف های کلی سازمان و شیوه های لازم برای رسیدن به آن هدف های کلی حرکت می کند . </a:t>
            </a:r>
          </a:p>
          <a:p>
            <a:pPr indent="3556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400" b="1" dirty="0">
                <a:latin typeface="Arial" pitchFamily="34" charset="0"/>
                <a:cs typeface="B Nazanin" pitchFamily="2" charset="-78"/>
              </a:rPr>
              <a:t>مراحل پنجگانه مرتبط ساختن برنامه ریزی نیروی انسانی و برنامه ریزی استراتژیک:</a:t>
            </a:r>
          </a:p>
          <a:p>
            <a:pPr marL="355600" indent="-3556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تشخیص فلسفه ی سازمان : سازمان به چه کاری مشغول است ؟ </a:t>
            </a:r>
          </a:p>
          <a:p>
            <a:pPr marL="355600" indent="-3556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شناخت شرایط محیطی : چه امکانات و یا موانعی در راه رسیدن به هدف ها وجود دارند ؟ </a:t>
            </a:r>
          </a:p>
          <a:p>
            <a:pPr marL="355600" indent="-3556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ارزشیابی نقاط قوت و ضعف سازمانی : چه مسایل و عوامل درون سازمانی ما را یاری می دهند و یا موانعی برای ما در رسیدن به هدف ایجاد می کنند ؟ </a:t>
            </a:r>
          </a:p>
          <a:p>
            <a:pPr marL="355600" indent="-3556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پرورش های هدف های سازمانی : چه انتظاراتی را در چه زمان هایی در نظر داریم .</a:t>
            </a:r>
          </a:p>
          <a:p>
            <a:pPr marL="355600" indent="-3556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پرورش تدابیر : چه کارهایی ، بهترین راه رسیدن به هدفهای سازمانی است ؟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842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842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گام های نخستین برای برنامه ریزی نیروی انسانی</a:t>
            </a:r>
          </a:p>
        </p:txBody>
      </p:sp>
      <p:sp>
        <p:nvSpPr>
          <p:cNvPr id="189443" name="TextBox 2"/>
          <p:cNvSpPr txBox="1">
            <a:spLocks noChangeArrowheads="1"/>
          </p:cNvSpPr>
          <p:nvPr/>
        </p:nvSpPr>
        <p:spPr bwMode="auto">
          <a:xfrm>
            <a:off x="71438" y="1000125"/>
            <a:ext cx="90011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هدف ها و برنامه های سازمانی باید مورد مطالعه ، شناسایی و تجزیه و تحلیل فرار گیرند ، و به روشنی مشخص گردند . </a:t>
            </a:r>
          </a:p>
          <a:p>
            <a:pPr indent="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بررسی ضایعات پرسنلی ، کاهشی است که به دلایل مختلف ، از قبیل استعفا ، اخراج ، جابجایی ، از کارافتادگی و غیر ان ، ممکن است در یک فاصله ی زمانی معین در سازمان به وجود آید . </a:t>
            </a:r>
          </a:p>
          <a:p>
            <a:pPr indent="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توجه به روند پیشرفت ها در علم و فناوری عوامل و ابزار ارتباطی که به طور مستقیم برنوع و میزان منابع انسانی مورد نیاز و روشهای انجام دادن کار تأثیر می گذارند . </a:t>
            </a:r>
          </a:p>
          <a:p>
            <a:pPr indent="355600" algn="justLow">
              <a:lnSpc>
                <a:spcPct val="150000"/>
              </a:lnSpc>
              <a:buFont typeface="Calibri" pitchFamily="34" charset="0"/>
              <a:buAutoNum type="arabicPeriod"/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گرد آوری اطلاعات و پیش بینی منابع انسانی مورد نیاز در اینده و تجزیه و تحلیل های آماری و ریاضی است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8944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8944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3"/>
          <p:cNvSpPr>
            <a:spLocks noChangeArrowheads="1"/>
          </p:cNvSpPr>
          <p:nvPr/>
        </p:nvSpPr>
        <p:spPr bwMode="auto">
          <a:xfrm>
            <a:off x="0" y="230188"/>
            <a:ext cx="914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تعیین سیاست های برنامه ریزی نیروی انسانی</a:t>
            </a:r>
          </a:p>
        </p:txBody>
      </p:sp>
      <p:sp>
        <p:nvSpPr>
          <p:cNvPr id="190467" name="TextBox 2"/>
          <p:cNvSpPr txBox="1">
            <a:spLocks noChangeArrowheads="1"/>
          </p:cNvSpPr>
          <p:nvPr/>
        </p:nvSpPr>
        <p:spPr bwMode="auto">
          <a:xfrm>
            <a:off x="71438" y="1150938"/>
            <a:ext cx="90011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استراتژی ، به معنی شیوه های کلی رسیدن به هدف هاست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منظور از تعیین استراتژی برنامه ریزی نیروی انسانی ، تهیه و تنظیم یک طرح کلی برای تلفیق و ترکیب و گرداوری گلیه امکانات و امتیازات سوق الجیشی برای مقابله با تغییرات محیطی است که ممکن است در آینده رخ دهند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سیاست برنامه ریزی نیروی انسانی باید در برگیرنده ی فعالیتهای مربوط به گزینش ، اموزش ، پرداخت حقوق و دستمزد ، ایجاد انگیزش در منابع انسانی ، نحوه ی برقراری ارتباط انسانی ، سلامت جسم و روان ، جابجایی ها ، بازنشستگی و دریافت مستمری منابع انسانی باشد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047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047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3"/>
          <p:cNvSpPr>
            <a:spLocks noChangeArrowheads="1"/>
          </p:cNvSpPr>
          <p:nvPr/>
        </p:nvSpPr>
        <p:spPr bwMode="auto">
          <a:xfrm>
            <a:off x="0" y="114300"/>
            <a:ext cx="9145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>
                <a:solidFill>
                  <a:srgbClr val="5D110F"/>
                </a:solidFill>
                <a:cs typeface="B Titr" pitchFamily="2" charset="-78"/>
              </a:rPr>
              <a:t>مراحل برنامه ریزی نیروی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57225" y="642919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714876" y="726498"/>
            <a:ext cx="4214843" cy="3786214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fa-I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814888" y="1014413"/>
            <a:ext cx="404336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1496" name="TextBox 10"/>
          <p:cNvSpPr txBox="1">
            <a:spLocks noChangeArrowheads="1"/>
          </p:cNvSpPr>
          <p:nvPr/>
        </p:nvSpPr>
        <p:spPr bwMode="auto">
          <a:xfrm>
            <a:off x="5403850" y="714375"/>
            <a:ext cx="3097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1600" b="1">
                <a:cs typeface="B Nazanin" pitchFamily="2" charset="-78"/>
              </a:rPr>
              <a:t>مرحله ی اول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4875" y="1012825"/>
            <a:ext cx="4214813" cy="35242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spcBef>
                <a:spcPts val="300"/>
              </a:spcBef>
              <a:defRPr/>
            </a:pPr>
            <a:r>
              <a:rPr lang="fa-IR" dirty="0">
                <a:latin typeface="Arial" pitchFamily="34" charset="0"/>
                <a:cs typeface="B Titr" pitchFamily="2" charset="-78"/>
              </a:rPr>
              <a:t>پیش بینی میزان تقاضای نیروی انسانی</a:t>
            </a:r>
          </a:p>
          <a:p>
            <a:pPr>
              <a:spcBef>
                <a:spcPts val="300"/>
              </a:spcBef>
              <a:defRPr/>
            </a:pPr>
            <a:r>
              <a:rPr lang="fa-IR" b="1" dirty="0">
                <a:latin typeface="Arial" pitchFamily="34" charset="0"/>
                <a:cs typeface="B Nazanin" pitchFamily="2" charset="-78"/>
              </a:rPr>
              <a:t>الف) بلند مدت </a:t>
            </a:r>
          </a:p>
          <a:p>
            <a:pPr marL="342900" indent="2857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هدف ها و برنامه های بلند مدت سازمان </a:t>
            </a:r>
          </a:p>
          <a:p>
            <a:pPr marL="342900" indent="2857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روند رشد جمعیت </a:t>
            </a:r>
          </a:p>
          <a:p>
            <a:pPr marL="342900" indent="2857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اوضاع و احوال اقتصادی </a:t>
            </a:r>
          </a:p>
          <a:p>
            <a:pPr marL="342900" indent="2857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روند تکنولژی </a:t>
            </a:r>
          </a:p>
          <a:p>
            <a:pPr marL="342900" indent="2857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روند سیاسی-اجتماعی </a:t>
            </a:r>
          </a:p>
          <a:p>
            <a:pPr>
              <a:spcBef>
                <a:spcPts val="300"/>
              </a:spcBef>
              <a:defRPr/>
            </a:pPr>
            <a:r>
              <a:rPr lang="fa-IR" b="1" dirty="0">
                <a:latin typeface="Arial" pitchFamily="34" charset="0"/>
                <a:cs typeface="B Nazanin" pitchFamily="2" charset="-78"/>
              </a:rPr>
              <a:t>ب) کوتاه مدت </a:t>
            </a:r>
          </a:p>
          <a:p>
            <a:pPr marL="355600" indent="2730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برنامه و بودجه </a:t>
            </a:r>
          </a:p>
          <a:p>
            <a:pPr marL="355600" indent="2730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ضایعات پرسنلی </a:t>
            </a:r>
          </a:p>
          <a:p>
            <a:pPr marL="355600" indent="273050">
              <a:spcBef>
                <a:spcPts val="3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قوانین و مقررات استخدامی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4281" y="738641"/>
            <a:ext cx="4214843" cy="3786214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fa-IR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85750" y="1025525"/>
            <a:ext cx="404336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1502" name="TextBox 21"/>
          <p:cNvSpPr txBox="1">
            <a:spLocks noChangeArrowheads="1"/>
          </p:cNvSpPr>
          <p:nvPr/>
        </p:nvSpPr>
        <p:spPr bwMode="auto">
          <a:xfrm>
            <a:off x="903288" y="727075"/>
            <a:ext cx="3097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1600" b="1">
                <a:cs typeface="B Nazanin" pitchFamily="2" charset="-78"/>
              </a:rPr>
              <a:t>مرحله ی دوم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4313" y="1108075"/>
            <a:ext cx="4214812" cy="32019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fa-IR" dirty="0">
                <a:latin typeface="Arial" pitchFamily="34" charset="0"/>
                <a:cs typeface="B Titr" pitchFamily="2" charset="-78"/>
              </a:rPr>
              <a:t>پیش بینی میزان عرضه ی نیروی انسانی</a:t>
            </a:r>
          </a:p>
          <a:p>
            <a:pPr>
              <a:spcBef>
                <a:spcPts val="600"/>
              </a:spcBef>
              <a:defRPr/>
            </a:pPr>
            <a:r>
              <a:rPr lang="fa-IR" b="1" dirty="0">
                <a:latin typeface="Arial" pitchFamily="34" charset="0"/>
                <a:cs typeface="B Nazanin" pitchFamily="2" charset="-78"/>
              </a:rPr>
              <a:t>الف) پیش بینی عرضه داخلی </a:t>
            </a:r>
          </a:p>
          <a:p>
            <a:pPr marL="342900" indent="285750">
              <a:spcBef>
                <a:spcPts val="6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و شناخت منابع موجود در سازمان </a:t>
            </a:r>
          </a:p>
          <a:p>
            <a:pPr marL="342900" indent="285750">
              <a:spcBef>
                <a:spcPts val="6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تنظیم و استفاده از نمودارهای جایگزینی </a:t>
            </a:r>
          </a:p>
          <a:p>
            <a:pPr>
              <a:spcBef>
                <a:spcPts val="600"/>
              </a:spcBef>
              <a:defRPr/>
            </a:pPr>
            <a:r>
              <a:rPr lang="fa-IR" b="1" dirty="0">
                <a:latin typeface="Arial" pitchFamily="34" charset="0"/>
                <a:cs typeface="B Nazanin" pitchFamily="2" charset="-78"/>
              </a:rPr>
              <a:t>ب) پیش بینی عرضه خارجی</a:t>
            </a:r>
          </a:p>
          <a:p>
            <a:pPr marL="355600" indent="273050">
              <a:spcBef>
                <a:spcPts val="6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نیازهای خارجی </a:t>
            </a:r>
          </a:p>
          <a:p>
            <a:pPr marL="355600" indent="273050">
              <a:spcBef>
                <a:spcPts val="6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عرضه ی خارجی </a:t>
            </a:r>
          </a:p>
          <a:p>
            <a:pPr marL="355600" indent="273050">
              <a:spcBef>
                <a:spcPts val="6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عکس العمل جامعه </a:t>
            </a:r>
          </a:p>
          <a:p>
            <a:pPr marL="355600" indent="273050">
              <a:spcBef>
                <a:spcPts val="600"/>
              </a:spcBef>
              <a:buFont typeface="+mj-lt"/>
              <a:buAutoNum type="arabicPeriod"/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بررسی جمعیت شناسانه (دموگرافیک)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14282" y="4714885"/>
            <a:ext cx="8643999" cy="1571636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fa-IR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4313" y="5000625"/>
            <a:ext cx="8643937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1508" name="TextBox 25"/>
          <p:cNvSpPr txBox="1">
            <a:spLocks noChangeArrowheads="1"/>
          </p:cNvSpPr>
          <p:nvPr/>
        </p:nvSpPr>
        <p:spPr bwMode="auto">
          <a:xfrm>
            <a:off x="3071813" y="4714875"/>
            <a:ext cx="3097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1600" b="1">
                <a:cs typeface="B Nazanin" pitchFamily="2" charset="-78"/>
              </a:rPr>
              <a:t>مرحله ی اول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4313" y="5000625"/>
            <a:ext cx="8643937" cy="13160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spcBef>
                <a:spcPts val="300"/>
              </a:spcBef>
              <a:defRPr/>
            </a:pPr>
            <a:r>
              <a:rPr lang="fa-IR" dirty="0">
                <a:latin typeface="Arial" pitchFamily="34" charset="0"/>
                <a:cs typeface="B Titr" pitchFamily="2" charset="-78"/>
              </a:rPr>
              <a:t>پیش بینی نحوه ی تطبیق عرضه و تقاضای نیروی انسانی در آینده</a:t>
            </a:r>
          </a:p>
          <a:p>
            <a:pPr marL="342900" indent="-342900">
              <a:spcBef>
                <a:spcPts val="300"/>
              </a:spcBef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1. استخدام نیروهای جدید 					3. مدیریت حرفه های شغلی </a:t>
            </a:r>
          </a:p>
          <a:p>
            <a:pPr marL="342900" indent="-342900">
              <a:spcBef>
                <a:spcPts val="300"/>
              </a:spcBef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2. اموزش و آماده سازی </a:t>
            </a:r>
            <a:r>
              <a:rPr lang="fa-IR" dirty="0">
                <a:latin typeface="Arial" pitchFamily="34" charset="0"/>
                <a:cs typeface="B Titr" pitchFamily="2" charset="-78"/>
              </a:rPr>
              <a:t> 						</a:t>
            </a:r>
            <a:r>
              <a:rPr lang="fa-IR" dirty="0">
                <a:latin typeface="Arial" pitchFamily="34" charset="0"/>
                <a:cs typeface="B Nazanin" pitchFamily="2" charset="-78"/>
              </a:rPr>
              <a:t>4. بهبود سیستم ها و روش ها </a:t>
            </a:r>
          </a:p>
          <a:p>
            <a:pPr marL="342900" indent="-342900" algn="ctr">
              <a:spcBef>
                <a:spcPts val="300"/>
              </a:spcBef>
              <a:defRPr/>
            </a:pPr>
            <a:r>
              <a:rPr lang="fa-IR" dirty="0">
                <a:latin typeface="Arial" pitchFamily="34" charset="0"/>
                <a:cs typeface="B Nazanin" pitchFamily="2" charset="-78"/>
              </a:rPr>
              <a:t>5. کاهش نیروی انسانی</a:t>
            </a:r>
          </a:p>
        </p:txBody>
      </p:sp>
      <p:cxnSp>
        <p:nvCxnSpPr>
          <p:cNvPr id="43" name="Straight Arrow Connector 42"/>
          <p:cNvCxnSpPr>
            <a:stCxn id="0" idx="1"/>
            <a:endCxn id="0" idx="3"/>
          </p:cNvCxnSpPr>
          <p:nvPr/>
        </p:nvCxnSpPr>
        <p:spPr>
          <a:xfrm rot="10800000" flipV="1">
            <a:off x="4429125" y="2619375"/>
            <a:ext cx="285750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6537325" y="4608513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Oval 17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1513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1515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اول – پیش بینی میزان تقاضای نیروی انسانی آینده</a:t>
            </a:r>
          </a:p>
        </p:txBody>
      </p:sp>
      <p:sp>
        <p:nvSpPr>
          <p:cNvPr id="192515" name="TextBox 3"/>
          <p:cNvSpPr txBox="1">
            <a:spLocks noChangeArrowheads="1"/>
          </p:cNvSpPr>
          <p:nvPr/>
        </p:nvSpPr>
        <p:spPr bwMode="auto">
          <a:xfrm>
            <a:off x="71438" y="1285875"/>
            <a:ext cx="9001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در این مرحله ، کارکنان مورد نیاز را برای رسیدن به هدف ها و برنامه های آینده سازمان تا حدودی مشخص کرده ، این امکان را به مدیران می دهد تا تمهیدات لازم را برای رفع نیازهای کارکنان به عمل آورند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برای پیش بینی تقاضای نیروی انسانی در آینده ، روشهای مختلفی وجود دارد که یکی از آنها پیشبینی بلند مدت و کوتاه مدت کارکنان مورد نیاز درآینده 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عواملی در این پیش بینی مؤثرند که به شرح انها می پردازیم 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251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252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اول – پیش بینی میزان تقاضای نیروی انسانی آینده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285875"/>
            <a:ext cx="9001125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الف) عوامل مؤثر بر پیش بینی های بلند مدت تقاضای نیروی انسانی 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1. بررسی هدف ها و برنامه های بلند مدت سازمان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بررسی میزان توسعه و تغییر هدف ها و برنامه های بلند مدت سازمانی که غالباً هم فعالیتهای آتی و هم نوع و میزان کارکنان مورد نیاز آن را در آینده مشخص می کند.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2. بررسی میزان رشد جمعیت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با در نظر گرفتن رشد میزان واقعی رشد جمعیت کشور می توان جمعیت سال های آینده را تخمین زد و براساس آن وضعیت نیروی کار جامعه را پیش بینی کرد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354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354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3"/>
          <p:cNvSpPr>
            <a:spLocks noChangeArrowheads="1"/>
          </p:cNvSpPr>
          <p:nvPr/>
        </p:nvSpPr>
        <p:spPr bwMode="auto">
          <a:xfrm>
            <a:off x="0" y="244475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اول – پیش بینی میزان تقاضای نیروی انسانی آینده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949325"/>
            <a:ext cx="900112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3. بررسی اوضاع و احوال اقتصادی </a:t>
            </a:r>
          </a:p>
          <a:p>
            <a:pPr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با توجه به عواملی از قبیل سیاست های دولت ، میزان رشد اقتصادی امکانات اقتصادی موجود ، فعالیت های اقتصادی ، نیازهای روز افزون جامعه می توان تا حدودی به اوضاع و احوال و شرایط اقتصادی آینده در بلند مدت پی برد . </a:t>
            </a:r>
          </a:p>
          <a:p>
            <a:pPr marL="514350" indent="-51435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4. ببرسی روند فناوری</a:t>
            </a:r>
          </a:p>
          <a:p>
            <a:pPr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پیشرفت های علمی و فناورانه یکی از عوامل مؤثر در نوع ، میزان ، ترکیب مشاغل سازمان و منتفی شدن برخی از مشاغل موجود در بلند مدت به شمار می رود . </a:t>
            </a:r>
          </a:p>
          <a:p>
            <a:pPr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5. بررسی روند سیاسی – اجتماعی جامعه </a:t>
            </a:r>
          </a:p>
          <a:p>
            <a:pPr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دگرگونی های اجتماعی میتوانند برنوع ومیزان نیروی انسانی آماده بکاردرجامعه تأثیر گذارند.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456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456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اول – پیش بینی میزان تقاضای نیروی انسانی آینده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8" y="1000125"/>
            <a:ext cx="9001125" cy="544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ب) عوامل مؤثر بر پیش بینی های کوتاه مدت تقاضای نیروی انسانی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پیش بینی های بلند مدت نباید باعث بی توجهی به برنامه ریزی ها و پیش بینی های کوتاه و میان مدت گردد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1. برنامه و بودجه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محاسبه ی نسبتهای مختلف  ، از قبیل تعداد کارکنان نسبت به میزان خدمات ارائه شده ، میزان تولید ، میزان فروش و مانند آن می توان میزان نیروی انسانی مورد نظر را برای فعالیت های آینده ی سازمان محاسبه کرد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بررسی معیارهای کاری ، اعم از کیفی و کمی معمولاً برای افرادی با توان متوسط تدوین می گردند و بعضاً ممکن است در شرایط مختلف انحرافاتی در انها به وجود آید 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559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559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0" y="357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فلسفه مدیریت منابع انسانی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1271072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875" y="1724025"/>
            <a:ext cx="8929688" cy="40624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فلسفه مدیریت منابع انسانی بر دو اصل استوار است : </a:t>
            </a:r>
          </a:p>
          <a:p>
            <a:pPr marL="450850" indent="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رسیدن به هدف های سازمانی ، در گرو تأمین نیازهای منابع انسانی </a:t>
            </a:r>
          </a:p>
          <a:p>
            <a:pPr marL="450850" indent="354013" algn="justLow">
              <a:lnSpc>
                <a:spcPct val="150000"/>
              </a:lnSpc>
              <a:buFontTx/>
              <a:buChar char="-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تأمین نیازهای منابع انسانی ، در گرو نیل به اهداف سازمانی</a:t>
            </a:r>
          </a:p>
          <a:p>
            <a:pPr marL="450850" indent="354013" algn="justLow">
              <a:lnSpc>
                <a:spcPct val="150000"/>
              </a:lnSpc>
              <a:defRPr/>
            </a:pPr>
            <a:endParaRPr lang="fa-IR" sz="2700" dirty="0">
              <a:latin typeface="Arial" pitchFamily="34" charset="0"/>
              <a:cs typeface="B Nazanin" pitchFamily="2" charset="-78"/>
            </a:endParaRPr>
          </a:p>
          <a:p>
            <a:pPr marL="450850" indent="-450850" algn="ctr">
              <a:lnSpc>
                <a:spcPct val="150000"/>
              </a:lnSpc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بر اساس این سازمان و کارکنان به یکدیگر متکی هستند و مدیران منابع انسانی ، با پر کردن خلا بین مدیران و کارکنان ، رسیدن به هدف ها را آسان می سازد . 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072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072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3"/>
          <p:cNvSpPr>
            <a:spLocks noChangeArrowheads="1"/>
          </p:cNvSpPr>
          <p:nvPr/>
        </p:nvSpPr>
        <p:spPr bwMode="auto">
          <a:xfrm>
            <a:off x="0" y="185738"/>
            <a:ext cx="91455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>
                <a:solidFill>
                  <a:srgbClr val="5D110F"/>
                </a:solidFill>
                <a:cs typeface="B Titr" pitchFamily="2" charset="-78"/>
              </a:rPr>
              <a:t>مرحله ی اول – پیش بینی میزان تقاضای نیروی انسانی آینده</a:t>
            </a:r>
          </a:p>
        </p:txBody>
      </p:sp>
      <p:sp>
        <p:nvSpPr>
          <p:cNvPr id="196611" name="TextBox 5"/>
          <p:cNvSpPr txBox="1">
            <a:spLocks noChangeArrowheads="1"/>
          </p:cNvSpPr>
          <p:nvPr/>
        </p:nvSpPr>
        <p:spPr bwMode="auto">
          <a:xfrm>
            <a:off x="71438" y="614363"/>
            <a:ext cx="9001125" cy="586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500" b="1">
                <a:cs typeface="B Nazanin" pitchFamily="2" charset="-78"/>
              </a:rPr>
              <a:t>2. بررسی ضایعات پرسنلی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500">
                <a:cs typeface="B Nazanin" pitchFamily="2" charset="-78"/>
              </a:rPr>
              <a:t>منظور از ضایعات پرسنلی ، کاهش تعداد کارکنان به دلایل مختلف است که طی یک دوره ی زمانی معینی در سازمان به وجود می آید .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500">
                <a:cs typeface="B Nazanin" pitchFamily="2" charset="-78"/>
              </a:rPr>
              <a:t>مدیران سازمان باید ضمن شناسایی عوامل مؤثر در ایجاد و افزایش ضایعات پرسنلی و سعی در به حداقل رسانیدن آنها ، به گونه ای برنامه ریزی کنند که این ضایعات اجتناب ناپذیر را که سازمان و مدیریت در ایجاد آنها نقشی ندارند ، جبران کنند .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500" b="1">
                <a:cs typeface="B Nazanin" pitchFamily="2" charset="-78"/>
              </a:rPr>
              <a:t>3. قوانین و مقررات استخدامی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500">
                <a:cs typeface="B Nazanin" pitchFamily="2" charset="-78"/>
              </a:rPr>
              <a:t>برنامه ریزان نیروی انسانی باید با مطالعه و شناخت قوانین و مقررات به برنامه ریزی نیروی انسانی بپردازند . بی توجهی به قوانین و مقررات دولتی در هر جامعه ای ، سازمان ، مدیریت و برنامه ریزی نیروی انسانی را آشفته خواهد کرد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28663" y="78579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661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661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دوم – پیش بینی میزان عرضه ی نیروی انسانی آینده</a:t>
            </a:r>
          </a:p>
        </p:txBody>
      </p:sp>
      <p:sp>
        <p:nvSpPr>
          <p:cNvPr id="197635" name="TextBox 2"/>
          <p:cNvSpPr txBox="1">
            <a:spLocks noChangeArrowheads="1"/>
          </p:cNvSpPr>
          <p:nvPr/>
        </p:nvSpPr>
        <p:spPr bwMode="auto">
          <a:xfrm>
            <a:off x="71438" y="1214438"/>
            <a:ext cx="900112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دو منبع برای تأمین نیازهای انسانی در آینده وجود دارد : داخلی و خارجی </a:t>
            </a:r>
          </a:p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منابع داخلی ، کارکنان موجود در سازمان هستند که استعداد ترفیع و یا امکان انتقال و جابجایی را دارند . </a:t>
            </a:r>
          </a:p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 منابع خارجی ، کارکنان موجود در بازار کار آینده اند </a:t>
            </a:r>
            <a:r>
              <a:rPr lang="fa-IR" sz="2600" b="1">
                <a:cs typeface="B Nazanin" pitchFamily="2" charset="-78"/>
              </a:rPr>
              <a:t>. </a:t>
            </a:r>
          </a:p>
          <a:p>
            <a:pPr indent="355600" algn="justLow">
              <a:lnSpc>
                <a:spcPct val="20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نحوه ی پیش بینی میزان عرضه ی منابع داخل و خارج سازمان و عوامل مؤثر بر آنها 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763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764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دوم – پیش بینی میزان عرضه ی نیروی انسانی آینده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28663" y="121442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8" y="1357313"/>
            <a:ext cx="900112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الف) پیش بینی میزان عرضه ی داخلی </a:t>
            </a:r>
          </a:p>
          <a:p>
            <a:pPr marL="514350" indent="-514350"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1. بررسی و شناخت منابع انسانی موجود در سازمان 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با تهیه وضعیت کارکنان شاغل در مشاغل غیر مدیریتی شروع می شود و به تجزیه و تحلیل و شناخت کارکنانی که در مشاغل مدیریتی قرار دارند ، خاتمه می یابد . 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کلیاتی را در مورد ابعاد مختلف کارکنان در اختیار قرار می دهد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866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866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دوم – پیش بینی میزان عرضه ی نیروی انسانی آینده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684" name="TextBox 3"/>
          <p:cNvSpPr txBox="1">
            <a:spLocks noChangeArrowheads="1"/>
          </p:cNvSpPr>
          <p:nvPr/>
        </p:nvSpPr>
        <p:spPr bwMode="auto">
          <a:xfrm>
            <a:off x="71438" y="1041400"/>
            <a:ext cx="900112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2. تنظیم و استفاده از نمودارهای جایگزینی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هدف اصلی از تهیه و تنظیم نمودارهای جایگزینی ، پاسخ به این پرسش است که در آینده چه کسی جایگزین دیگری می شود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اطلاعات لازم برای تهیه و تنظیم این نمودارها از فرم هایی که برای شناخت منابع مدیریتی و غیر مدیریتی طراحی شده اند به دست می آید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با استفاده از نمودارهای جایگزینی می توان مشاغل مهمی را که در حال حاضر جانشینانی بای آنها پیدا نشده ، شناسایی کرد و اقدامات لازم را برای پیش بینی جانشینان احتمالی انجام داد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9968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9968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دوم – پیش بینی میزان عرضه ی نیروی انسانی آینده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21442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8" y="1357313"/>
            <a:ext cx="9001125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tabLst>
                <a:tab pos="0" algn="l"/>
              </a:tabLs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ب) پیش بینی میزان عرضه ی خارجی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زمانی که افراد جایگزین ، برای مشاغل مورد نیاز در داخل سازمان وجو نداشته باشند ، ناگزیر دراین صورت باید کلیه منابع انسانی مورد نیاز را از منابع خارج از سازمان تأمین کرد.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071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071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دوم – پیش بینی میزان عرضه ی نیروی انسانی آینده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732" name="TextBox 3"/>
          <p:cNvSpPr txBox="1">
            <a:spLocks noChangeArrowheads="1"/>
          </p:cNvSpPr>
          <p:nvPr/>
        </p:nvSpPr>
        <p:spPr bwMode="auto">
          <a:xfrm>
            <a:off x="71438" y="1143000"/>
            <a:ext cx="90011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1. بررسی نیازهای خارجی 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منظور از نیازهای خارجی ، میزان و نوع تخصصهای مورد نیاز است که در داخل سازمان وجود ندارد . 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اگر قبلا در سازمان ، توسعه و غنی سازی شغلی صورت پذیرفته باشد ، نیاز به استخدام نیروی انسانی جدید برای مشاغل مدیریت و سرپرستی کمتر خواهد بود . در غیر این صورت ناگزیر برای رفع این نیازها باید از منابع خارج سازمان استفاده کرد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173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173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دوم – پیش بینی میزان عرضه ی نیروی انسانی آینده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6" name="TextBox 3"/>
          <p:cNvSpPr txBox="1">
            <a:spLocks noChangeArrowheads="1"/>
          </p:cNvSpPr>
          <p:nvPr/>
        </p:nvSpPr>
        <p:spPr bwMode="auto">
          <a:xfrm>
            <a:off x="71438" y="1114425"/>
            <a:ext cx="90011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2. بررسی عرضه ی خارجی 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برای پیش بینی عرضه منابع انسانی با مهارت های مورد نیاز در آینده ، باید همه جای کشور را زیر پا گذاشت ، برای پیش بینی عرضه ی منابع انسانی بدون مهارت و یا با مهارت های کم می توان به بازار عرضه ی نیروی انسانی در اطراف سازمان سر کشید . </a:t>
            </a:r>
          </a:p>
          <a:p>
            <a:pPr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برای جایگزینی نیروی انسانی مورد نیاز در اینده ، بهتر است به سازمانهای مشابه مراجعه شود . بویژه در مورد جایگزینی مشاغل مدیریت و سرپرستی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275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276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مرحله ی دوم – پیش بینی میزان عرضه ی نیروی انسانی آینده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780" name="TextBox 3"/>
          <p:cNvSpPr txBox="1">
            <a:spLocks noChangeArrowheads="1"/>
          </p:cNvSpPr>
          <p:nvPr/>
        </p:nvSpPr>
        <p:spPr bwMode="auto">
          <a:xfrm>
            <a:off x="71438" y="1143000"/>
            <a:ext cx="900112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3. بررسی واکنش جامعه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مردم یک جامعه ممکن است به بعضی مشاغل و فعالیت ها علاقه ی بیشتری از خود نشان دهند و به بعضی دیگر علاقه ی کمتر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4. بررسی جمعیت شناسانه (دموگرافیک)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روندرشد جمعیت برای برنامه ریزان کاملاً روشن است و انان می توانند از سالها قبل اثرات آن را بر عرضه ی نیروی انسانی به بازار کار در آینده در نظر گیرند و اقدامات لازم را در این زمینه به عمل آورند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endParaRPr lang="fa-IR" sz="2600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378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378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3"/>
          <p:cNvSpPr>
            <a:spLocks noChangeArrowheads="1"/>
          </p:cNvSpPr>
          <p:nvPr/>
        </p:nvSpPr>
        <p:spPr bwMode="auto">
          <a:xfrm>
            <a:off x="0" y="142875"/>
            <a:ext cx="9145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>
                <a:solidFill>
                  <a:srgbClr val="5D110F"/>
                </a:solidFill>
                <a:cs typeface="B Titr" pitchFamily="2" charset="-78"/>
              </a:rPr>
              <a:t>مرحله ی سوم – پیش بینی نحوه ی تطبیق عرضه و تقاضای نیروی انسانی در آینده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1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04" name="TextBox 3"/>
          <p:cNvSpPr txBox="1">
            <a:spLocks noChangeArrowheads="1"/>
          </p:cNvSpPr>
          <p:nvPr/>
        </p:nvSpPr>
        <p:spPr bwMode="auto">
          <a:xfrm>
            <a:off x="71438" y="788988"/>
            <a:ext cx="900112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800">
                <a:cs typeface="B Nazanin" pitchFamily="2" charset="-78"/>
              </a:rPr>
              <a:t>عرضه و تقاضای نیروی انسانی آینده پیش بینی و باید عملیات اصلاحی را برای رسیدن به هدف هماهنگی و تطبیق بین عرضه و تقاضای نیروی انسانی در آینده شروع کرد .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800" b="1">
                <a:cs typeface="B Nazanin" pitchFamily="2" charset="-78"/>
              </a:rPr>
              <a:t>1. استخدام نیروهای جدید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800">
                <a:cs typeface="B Nazanin" pitchFamily="2" charset="-78"/>
              </a:rPr>
              <a:t>در صورتی که پیش بینی های انجام شده نمایانگر کمبود نیروی انسانی مورد نیاز سازمان در بازار کار آینده باشند و پیش بینی شوند که سازمان نمی تواند بین عرضه و تقاضای نیروی انسانی در آینده تعادلی بیافریند ، در این صورت ، برنامه ریزی برای جذب ، گزینش و استخدام نیروی انسانی مورد نیاز در آینده ضرورت خواهد یافت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480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480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3"/>
          <p:cNvSpPr>
            <a:spLocks noChangeArrowheads="1"/>
          </p:cNvSpPr>
          <p:nvPr/>
        </p:nvSpPr>
        <p:spPr bwMode="auto">
          <a:xfrm>
            <a:off x="0" y="185738"/>
            <a:ext cx="91455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>
                <a:solidFill>
                  <a:srgbClr val="5D110F"/>
                </a:solidFill>
                <a:cs typeface="B Titr" pitchFamily="2" charset="-78"/>
              </a:rPr>
              <a:t>مرحله ی سوم – پیش بینی نحوه ی تطبیق عرضه و تقاضای نیروی انسانی در آینده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28663" y="85723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28" name="TextBox 6"/>
          <p:cNvSpPr txBox="1">
            <a:spLocks noChangeArrowheads="1"/>
          </p:cNvSpPr>
          <p:nvPr/>
        </p:nvSpPr>
        <p:spPr bwMode="auto">
          <a:xfrm>
            <a:off x="71438" y="857250"/>
            <a:ext cx="9001125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700" b="1">
                <a:cs typeface="B Nazanin" pitchFamily="2" charset="-78"/>
              </a:rPr>
              <a:t>2. آموزش و آماده سازی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700">
                <a:cs typeface="B Nazanin" pitchFamily="2" charset="-78"/>
              </a:rPr>
              <a:t>اموزش و آماده سازی کارکنان موجود برای رسیدن به هدف و اجرای برنامه های آینده.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700">
                <a:cs typeface="B Nazanin" pitchFamily="2" charset="-78"/>
              </a:rPr>
              <a:t>این آموزشها باید در جهت ایجاد و ارتقای سطح دانش و مهارت و یا نوع رفتارهای مطلوب برنامه ریزی و اجرا شوند .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700" b="1">
                <a:cs typeface="B Nazanin" pitchFamily="2" charset="-78"/>
              </a:rPr>
              <a:t>3. مدیریت حرفه های شغلی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700">
                <a:cs typeface="B Nazanin" pitchFamily="2" charset="-78"/>
              </a:rPr>
              <a:t>به نفع کارکنان و کارفرمایان است ؛ زیرا بدین وسیله کارکنان در طول خدمت خود تنها در یک شغل ثابت در جا نمی زنند و با برنامه ریزی حرفه ای شغلی در مسیر مشخصی قرار کرفته ، حرکت خواهند کرد.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583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583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0" y="357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مفهوم مدیریت منابع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071703" y="1269483"/>
            <a:ext cx="5000628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142875" y="1428750"/>
            <a:ext cx="89296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مدیریت منابع انسانی : </a:t>
            </a:r>
            <a:r>
              <a:rPr lang="fa-IR" sz="2700">
                <a:cs typeface="B Nazanin" pitchFamily="2" charset="-78"/>
              </a:rPr>
              <a:t>تخصص ویژه ای است که برای رضایت کارکنان و تأمین هدف های سازمانی ، برنامه ریزی و کوشش می کند .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مدیران منابع انسانی ،</a:t>
            </a:r>
            <a:r>
              <a:rPr lang="fa-IR" sz="2700">
                <a:cs typeface="B Nazanin" pitchFamily="2" charset="-78"/>
              </a:rPr>
              <a:t> باید با همه ی قشر های سازمانی همزبان باشند و ارتباطات انسانی را در داخل سازمان قوت بخشند .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مدیران منابع انسانی ، </a:t>
            </a:r>
            <a:r>
              <a:rPr lang="fa-IR" sz="2700">
                <a:cs typeface="B Nazanin" pitchFamily="2" charset="-78"/>
              </a:rPr>
              <a:t>باید توانایی تشخیص و تجزیه و تحلیل مسایل را داشته باشند و با اقدامات خود نه حق و حقوق نیروی انسانی را به مخاطره بیندازند و نه حق و حقوق سازمان را . </a:t>
            </a:r>
            <a:endParaRPr lang="fa-IR" sz="27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175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175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3"/>
          <p:cNvSpPr>
            <a:spLocks noChangeArrowheads="1"/>
          </p:cNvSpPr>
          <p:nvPr/>
        </p:nvSpPr>
        <p:spPr bwMode="auto">
          <a:xfrm>
            <a:off x="0" y="185738"/>
            <a:ext cx="91455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>
                <a:solidFill>
                  <a:srgbClr val="5D110F"/>
                </a:solidFill>
                <a:cs typeface="B Titr" pitchFamily="2" charset="-78"/>
              </a:rPr>
              <a:t>مرحله ی سوم – پیش بینی نحوه ی تطبیق عرضه و تقاضای نیروی انسانی در آینده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52" name="TextBox 3"/>
          <p:cNvSpPr txBox="1">
            <a:spLocks noChangeArrowheads="1"/>
          </p:cNvSpPr>
          <p:nvPr/>
        </p:nvSpPr>
        <p:spPr bwMode="auto">
          <a:xfrm>
            <a:off x="71438" y="928688"/>
            <a:ext cx="9001125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4. بهبود سیستم ها و روش ها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لازم است که مدیران ضمن اصلاح سیستم ها و روشهای کار و قوانین و مقررات ، زمینه های لازم را برای استفاده ی از تخصص و نیروی کارکنان در سازمان فراهم آورند . این کار در تعادل میان عرضه و تقاضا ی نیرو انسانی مؤثر بوده و درصد چشمگیری بر کارایی سازمان و مدیریت می افزاید .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600" b="1">
                <a:cs typeface="B Nazanin" pitchFamily="2" charset="-78"/>
              </a:rPr>
              <a:t>5. کاهش نیروی انسانی </a:t>
            </a:r>
          </a:p>
          <a:p>
            <a:pPr algn="justLow">
              <a:lnSpc>
                <a:spcPct val="150000"/>
              </a:lnSpc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در صورتی که پیش بینی های مربوط به آینده ، نمایانگر این مسأله باشد که سازمان در سالهای آینده ممکن است با تورم نیروی انسانی مواجه گردد ، در آن صورت کارشناسان امور پرسنلی باید بیدرنگ برای کاهش نیروی انسانی در اینده برنامه ریزی کنند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685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685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3"/>
          <p:cNvSpPr>
            <a:spLocks noChangeArrowheads="1"/>
          </p:cNvSpPr>
          <p:nvPr/>
        </p:nvSpPr>
        <p:spPr bwMode="auto">
          <a:xfrm>
            <a:off x="0" y="285750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5D110F"/>
                </a:solidFill>
                <a:cs typeface="B Titr" pitchFamily="2" charset="-78"/>
              </a:rPr>
              <a:t>استفاده از الگو در برنامه ریزی نیروی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76" name="TextBox 3"/>
          <p:cNvSpPr txBox="1">
            <a:spLocks noChangeArrowheads="1"/>
          </p:cNvSpPr>
          <p:nvPr/>
        </p:nvSpPr>
        <p:spPr bwMode="auto">
          <a:xfrm>
            <a:off x="71438" y="1071563"/>
            <a:ext cx="9001125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یکی از هدف های اولیه ی برنامه ریزی نیروی انسانی پی بردن به تغییراتی است که در یک فاصله ی زمانی معین از نظر کمی در سطوح مختلف کارکنان سازمان ، از جمله مدیریت به وجود می اید . </a:t>
            </a:r>
          </a:p>
          <a:p>
            <a:pPr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پی بردن به چنین تغییراتی یکی از راه های پیش بینی این گونه تغییرات در آینده است . </a:t>
            </a:r>
          </a:p>
          <a:p>
            <a:pPr algn="justLow">
              <a:lnSpc>
                <a:spcPct val="150000"/>
              </a:lnSpc>
              <a:buFontTx/>
              <a:buBlip>
                <a:blip r:embed="rId2"/>
              </a:buBlip>
              <a:tabLst>
                <a:tab pos="0" algn="l"/>
              </a:tabLst>
            </a:pPr>
            <a:r>
              <a:rPr lang="fa-IR" sz="2600">
                <a:cs typeface="B Nazanin" pitchFamily="2" charset="-78"/>
              </a:rPr>
              <a:t>بررسی تغییرات در نیروی انسانی یک سازمان در یک فاصله و یا دوره ی زمانی گذشته و تجزیه و تحلیل های آماری این دوره نسبت به فواصل زمانی پیش از آن می تواند مدیران پرسنلی را یاری دهد تا بتوانند برای همان فاصله ی زمانی در آینده پیش بینی های لازم را معمول دارند .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787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788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2875" y="403225"/>
            <a:ext cx="9001125" cy="2954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>
                <a:solidFill>
                  <a:srgbClr val="006600"/>
                </a:solidFill>
                <a:cs typeface="B Esfehan" pitchFamily="2" charset="-78"/>
              </a:rPr>
              <a:t>اضربوا بعض الرای ببعض یتولد منه الصواب</a:t>
            </a:r>
          </a:p>
          <a:p>
            <a:pPr algn="ctr">
              <a:spcBef>
                <a:spcPct val="50000"/>
              </a:spcBef>
            </a:pPr>
            <a:r>
              <a:rPr lang="fa-IR" sz="4400">
                <a:solidFill>
                  <a:srgbClr val="C00000"/>
                </a:solidFill>
                <a:cs typeface="B Davat" pitchFamily="2" charset="-78"/>
              </a:rPr>
              <a:t>افکار مختلف را با هم مقایسه کنید ،راه صحیح از آن به دست خواهد آمد .</a:t>
            </a:r>
          </a:p>
          <a:p>
            <a:pPr algn="l">
              <a:spcBef>
                <a:spcPct val="50000"/>
              </a:spcBef>
            </a:pPr>
            <a:r>
              <a:rPr lang="fa-IR" sz="3200">
                <a:solidFill>
                  <a:srgbClr val="0000CC"/>
                </a:solidFill>
                <a:cs typeface="B Davat" pitchFamily="2" charset="-78"/>
              </a:rPr>
              <a:t>(میزان الحکمه –ج 4 – ص 34 )</a:t>
            </a:r>
            <a:endParaRPr lang="en-US" sz="3200">
              <a:solidFill>
                <a:srgbClr val="0000CC"/>
              </a:solidFill>
              <a:cs typeface="B Davat" pitchFamily="2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2875" y="3732213"/>
            <a:ext cx="9001125" cy="2554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>
                <a:solidFill>
                  <a:srgbClr val="008000"/>
                </a:solidFill>
                <a:cs typeface="B Esfehan" pitchFamily="2" charset="-78"/>
              </a:rPr>
              <a:t>کیفیت الفعل تدل علی کمیه العقل</a:t>
            </a:r>
            <a:endParaRPr lang="fa-IR" sz="800">
              <a:cs typeface="B Esfehan" pitchFamily="2" charset="-78"/>
            </a:endParaRPr>
          </a:p>
          <a:p>
            <a:pPr algn="ctr">
              <a:spcBef>
                <a:spcPct val="50000"/>
              </a:spcBef>
            </a:pPr>
            <a:endParaRPr lang="fa-IR" sz="800">
              <a:cs typeface="B Esfehan" pitchFamily="2" charset="-78"/>
            </a:endParaRPr>
          </a:p>
          <a:p>
            <a:pPr algn="ctr">
              <a:spcBef>
                <a:spcPct val="50000"/>
              </a:spcBef>
            </a:pPr>
            <a:r>
              <a:rPr lang="fa-IR" sz="4400">
                <a:solidFill>
                  <a:srgbClr val="C00000"/>
                </a:solidFill>
                <a:cs typeface="B Davat" pitchFamily="2" charset="-78"/>
              </a:rPr>
              <a:t>کیفیت انجام کار ها نشان دهنده میزان عقل است .</a:t>
            </a:r>
          </a:p>
          <a:p>
            <a:pPr algn="l">
              <a:spcBef>
                <a:spcPct val="50000"/>
              </a:spcBef>
            </a:pPr>
            <a:r>
              <a:rPr lang="fa-IR">
                <a:solidFill>
                  <a:srgbClr val="0000CC"/>
                </a:solidFill>
                <a:cs typeface="B Davat" pitchFamily="2" charset="-78"/>
              </a:rPr>
              <a:t> </a:t>
            </a:r>
            <a:r>
              <a:rPr lang="fa-IR" sz="3600">
                <a:solidFill>
                  <a:srgbClr val="0000CC"/>
                </a:solidFill>
                <a:cs typeface="B Davat" pitchFamily="2" charset="-78"/>
              </a:rPr>
              <a:t>(  تصنیف غررالحکم  -  ج 2 )</a:t>
            </a:r>
            <a:endParaRPr lang="en-US" sz="3600">
              <a:solidFill>
                <a:srgbClr val="0000CC"/>
              </a:solidFill>
              <a:cs typeface="B Davat" pitchFamily="2" charset="-78"/>
            </a:endParaRPr>
          </a:p>
        </p:txBody>
      </p:sp>
      <p:sp>
        <p:nvSpPr>
          <p:cNvPr id="4" name="Oval 3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8901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8903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1438" y="357188"/>
            <a:ext cx="9001125" cy="6416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fa-IR" sz="2800" dirty="0">
                <a:solidFill>
                  <a:srgbClr val="006600"/>
                </a:solidFill>
                <a:latin typeface="Arial" pitchFamily="34" charset="0"/>
                <a:cs typeface="B Esfehan" pitchFamily="2" charset="-78"/>
              </a:rPr>
              <a:t>رحم الله امرا علم من این فی این والی این</a:t>
            </a:r>
            <a:r>
              <a:rPr lang="fa-IR" sz="2800" dirty="0">
                <a:latin typeface="Arial" pitchFamily="34" charset="0"/>
                <a:cs typeface="B Esfehan" pitchFamily="2" charset="-78"/>
              </a:rPr>
              <a:t>  </a:t>
            </a:r>
            <a:endParaRPr lang="fa-IR" sz="4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fa-IR" sz="4400" dirty="0">
                <a:solidFill>
                  <a:srgbClr val="C00000"/>
                </a:solidFill>
                <a:latin typeface="Arial" pitchFamily="34" charset="0"/>
                <a:cs typeface="B Davat" pitchFamily="2" charset="-78"/>
              </a:rPr>
              <a:t>خدا رحمت کند کسی را که بداند : 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fa-IR" sz="4400" b="1" dirty="0">
                <a:solidFill>
                  <a:srgbClr val="7030A0"/>
                </a:solidFill>
                <a:latin typeface="Arial" pitchFamily="34" charset="0"/>
                <a:cs typeface="B Davat" pitchFamily="2" charset="-78"/>
              </a:rPr>
              <a:t>ازکجا آمده </a:t>
            </a:r>
            <a:r>
              <a:rPr lang="fa-IR" sz="4400" b="1" dirty="0">
                <a:solidFill>
                  <a:srgbClr val="7030A0"/>
                </a:solidFill>
                <a:latin typeface="Arial" pitchFamily="34" charset="0"/>
                <a:cs typeface="B Nazanin" pitchFamily="2" charset="-78"/>
              </a:rPr>
              <a:t>؟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fa-IR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B Davat" pitchFamily="2" charset="-78"/>
              </a:rPr>
              <a:t>ودر کجاست </a:t>
            </a:r>
            <a:r>
              <a:rPr lang="fa-IR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B Nazanin" pitchFamily="2" charset="-78"/>
              </a:rPr>
              <a:t>؟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defRPr/>
            </a:pPr>
            <a:r>
              <a:rPr lang="fa-IR" sz="4400" b="1" dirty="0">
                <a:solidFill>
                  <a:srgbClr val="D60093"/>
                </a:solidFill>
                <a:latin typeface="Arial" pitchFamily="34" charset="0"/>
                <a:cs typeface="B Davat" pitchFamily="2" charset="-78"/>
              </a:rPr>
              <a:t>وبه کجا می رود </a:t>
            </a:r>
            <a:r>
              <a:rPr lang="fa-IR" sz="4400" b="1" dirty="0">
                <a:solidFill>
                  <a:srgbClr val="D60093"/>
                </a:solidFill>
                <a:latin typeface="Arial" pitchFamily="34" charset="0"/>
                <a:cs typeface="B Nazanin" pitchFamily="2" charset="-78"/>
              </a:rPr>
              <a:t>؟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fa-IR" sz="3200" b="1" dirty="0">
                <a:solidFill>
                  <a:srgbClr val="0000CC"/>
                </a:solidFill>
                <a:latin typeface="Arial" pitchFamily="34" charset="0"/>
                <a:cs typeface="B Davat" pitchFamily="2" charset="-78"/>
              </a:rPr>
              <a:t>حضرت علی  (ع)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20992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20992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3000372"/>
            <a:ext cx="4953035" cy="1928826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B Titr" pitchFamily="2" charset="-78"/>
              </a:rPr>
              <a:t>و صلی الله علی محمد 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B Titr" pitchFamily="2" charset="-78"/>
              </a:rPr>
              <a:t>و آل محمد</a:t>
            </a:r>
          </a:p>
        </p:txBody>
      </p:sp>
      <p:sp>
        <p:nvSpPr>
          <p:cNvPr id="3" name="Rectangle 2"/>
          <p:cNvSpPr/>
          <p:nvPr/>
        </p:nvSpPr>
        <p:spPr>
          <a:xfrm>
            <a:off x="32" y="4464865"/>
            <a:ext cx="9144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+mn-lt"/>
                <a:cs typeface="B Titr" pitchFamily="2" charset="-78"/>
              </a:rPr>
              <a:t>اللهم صلی علی محمد و آل محمد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titled-1 cop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3" y="357166"/>
            <a:ext cx="5857915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0" y="42862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تاریخچه و نقش مدیریت منابع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785918" y="1271072"/>
            <a:ext cx="5500727" cy="14789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500188"/>
            <a:ext cx="8929688" cy="36322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مدیریت منابع انسانی ، جنبه ی انسانی مدیریت است و مهمترین عامل در ارتقای کیفیت ، کمیت تولیدات و ارائه خدمات در سازمان به شمار می رود . </a:t>
            </a:r>
          </a:p>
          <a:p>
            <a:pPr marL="450850" indent="44926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سیر تکوینی مدیریت منابع انسانی </a:t>
            </a:r>
          </a:p>
          <a:p>
            <a:pPr marL="450850" indent="44926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ب) جایگاه نوین مدیریت منابع انسانی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277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277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5" y="190500"/>
            <a:ext cx="9001125" cy="65246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سیر تکوینی مدیریت منابع انسانی :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مدیریت منابع انسانی ، عنوانی است که دردهه ی 1670 میلادی مطرح شده است.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مفهومی فراتر از مدیریت پرسنلی دارد و تمامی این عنوان ها را در بر می گیرید . 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رابرت اون (1800) : </a:t>
            </a:r>
            <a:r>
              <a:rPr lang="fa-IR" sz="2800" dirty="0">
                <a:latin typeface="Arial" pitchFamily="34" charset="0"/>
                <a:cs typeface="B Nazanin" pitchFamily="2" charset="-78"/>
              </a:rPr>
              <a:t>برای اولین بار به بررسی نیازهای نیروی انسانی پرداخت و از بهبود شرایط محیط کار سخن گفت.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اندرواور (1835) : </a:t>
            </a:r>
            <a:r>
              <a:rPr lang="fa-IR" sz="2800" dirty="0">
                <a:latin typeface="Arial" pitchFamily="34" charset="0"/>
                <a:cs typeface="B Nazanin" pitchFamily="2" charset="-78"/>
              </a:rPr>
              <a:t>در کتاب «فلسفه ی صاحبان صنایع» از انسان به عنوان یکی از عوامل مهم تولید نام برد و موفقیت سازمان و مدیریت را نه تنها مستلزم توجه به زمینه های فنی و تجاری ، بلکه منوط به رفاه و بهزیستی کارکنان دانست .  </a:t>
            </a:r>
            <a:endParaRPr lang="fa-IR" sz="28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379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379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396875"/>
            <a:ext cx="9001125" cy="60325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سیر تکوینی مدیریت منابع انسانی :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هنری فایول (1935-1841)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اصولی را برای مدیریت برشمرد که بسیاری از انها نمایانگر توجه او به انسان به عنوان یکی از عوامل مؤثر در امور سازمان است. 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فردریک وینسلو تیلور (1971-1856)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1-</a:t>
            </a:r>
            <a:r>
              <a:rPr lang="fa-IR" sz="2700" b="1" dirty="0">
                <a:latin typeface="Arial" pitchFamily="34" charset="0"/>
                <a:cs typeface="B Nazanin" pitchFamily="2" charset="-78"/>
              </a:rPr>
              <a:t>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بحث فلسفه علمی را در افکار مدیریت منابع انسانی تقویت کرد . روشهای علمی نوینی را برای جایگزینی روشهای غیر علمی که مورد استفاده ی منابع انسانی در سازمان های تولیدی –صنعتی بودند معرفی نمود . 2- گزینش های علمی نیروی انسانی و آموزش انان را توصیه کرد . 3-همکاری نیروی انسانی با مدیران و تقسیم کار و مسئولیت بین ان ها را بیان کرد .</a:t>
            </a:r>
            <a:endParaRPr lang="fa-IR" sz="27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482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482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396875"/>
            <a:ext cx="9001125" cy="60325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سیر تکوینی مدیریت منابع انسانی :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هنری فایول (1935-1841)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اصولی را برای مدیریت برشمرد که بسیاری از انها نمایانگر توجه او به انسان به عنوان یکی از عوامل مؤثر در امور سازمان است. 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فردریک وینسلو تیلور (1971-1856)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1-</a:t>
            </a:r>
            <a:r>
              <a:rPr lang="fa-IR" sz="2700" b="1" dirty="0">
                <a:latin typeface="Arial" pitchFamily="34" charset="0"/>
                <a:cs typeface="B Nazanin" pitchFamily="2" charset="-78"/>
              </a:rPr>
              <a:t>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بحث فلسفه علمی را در افکار مدیریت منابع انسانی تقویت کرد . روشهای علمی نوینی را برای جایگزینی روشهای غیر علمی که مورد استفاده ی منابع انسانی در سازمان های تولیدی –صنعتی بودند معرفی نمود . 2- گزینش های علمی نیروی انسانی و آموزش انان را توصیه کرد . 3-همکاری نیروی انسانی با مدیران و تقسیم کار و مسئولیت بین ان ها را بیان داشت .</a:t>
            </a:r>
            <a:endParaRPr lang="fa-IR" sz="27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584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584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214313"/>
            <a:ext cx="9001125" cy="637698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سیر تکوینی مدیریت منابع انسانی :</a:t>
            </a:r>
          </a:p>
          <a:p>
            <a:pPr marL="627063" indent="-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التون مایو (1949-1880)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پایه گذار نهضت روابط انسانی بود . اهمیت تأثیر گروه های غیر رسمی را بر رفتار کارکنان نشان داد . اصولی را معرفی نمود که در مدیریت منابع انسانی کاربری فراوانی داشت . افکار و عقاید مایو باعث تشخیص و درک بیشتر انسان در محیط کار شد و نشان داد که موفقیت یا شکست سازمان ، بستگی کامل به نوع مدیریت منابع انسانی در آن دارد . </a:t>
            </a:r>
          </a:p>
          <a:p>
            <a:pPr marL="627063" indent="-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چستر بارنارد (1961-1886)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: معتقد است که هر سازمان هدفی دارد ؛ باید هدف را همه ی اعضای سازمان بپذیرند و برای رسیدن به آن همکاری و مشارکت داشته باشند . </a:t>
            </a:r>
          </a:p>
          <a:p>
            <a:pPr marL="627063" indent="-354013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مبنای اصلی کار در سازمان ، پذیرش و داشتن حس همکاری است . </a:t>
            </a:r>
          </a:p>
        </p:txBody>
      </p:sp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686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687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520700"/>
            <a:ext cx="9001125" cy="54086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سیر تکوینی مدیریت منابع انسانی :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هربرت اِ سایمون (قرن بیستم) : 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نگرش سیستمی را در سازمان و مدیریت مطرح ساخت .</a:t>
            </a:r>
            <a:r>
              <a:rPr lang="fa-IR" sz="2700" b="1" dirty="0">
                <a:latin typeface="Arial" pitchFamily="34" charset="0"/>
                <a:cs typeface="B Nazanin" pitchFamily="2" charset="-78"/>
              </a:rPr>
              <a:t>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انسان را یکی از اجزای مهم سازمان تلقی کرد .  مدیریت را مترادف با تصمیم گیری می دانست . منطق را در تصمیم گیری ، منطبق بودن با هدف های سازمانی می دانست . </a:t>
            </a:r>
          </a:p>
          <a:p>
            <a:pPr marL="627063" indent="-354013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پیتر اف دراکر (قرن بیستم)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اعتقاد داشت شرکت های بزرگ باید به مؤسسه های اجتماعی بدل گردند و در حالی که به دنبال منافع سازمانی خویش هستند ، به تعهدات اجتماعی نیز عمل کنند . </a:t>
            </a:r>
          </a:p>
        </p:txBody>
      </p:sp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789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789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214313" y="357188"/>
            <a:ext cx="8786812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 b="1">
                <a:cs typeface="B Nazanin" pitchFamily="2" charset="-78"/>
              </a:rPr>
              <a:t>ب) جایگاه نوین مدیریت منابع انسانی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>
                <a:cs typeface="B Nazanin" pitchFamily="2" charset="-78"/>
              </a:rPr>
              <a:t>امروزه نقش مدیریت منابع انسانی به اندازه ی سایر مدیریت های سازمان ، اهمیت پیدا کرده . بدون یک مدیر منابع انسانی مؤثر و موفق ، امکان رسیدن به هدف های سازمانی مشکل است . رابطه ی بسیار قوی بین انجام وظایف مسئولیت های اجتماعی یک سازمان و عملکرد واحد مدیریت منابع انسانی وجود دارد .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>
                <a:cs typeface="B Nazanin" pitchFamily="2" charset="-78"/>
              </a:rPr>
              <a:t>مدیران منابع انسانی ، نیازمند به سوابق علمی ، عملی در زمینه های مدیریت ، روانشناسی ، جامعه شناسی ، اقتصاد ، فلسفه ، عقیدتی ، سیاسی و فرهنگی می باشند . </a:t>
            </a:r>
            <a:endParaRPr lang="fa-IR" sz="2700">
              <a:cs typeface="B Nazanin" pitchFamily="2" charset="-78"/>
            </a:endParaRPr>
          </a:p>
        </p:txBody>
      </p:sp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891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891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اهداف مدیریت منابع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785918" y="928671"/>
            <a:ext cx="5500727" cy="14789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142875" y="928688"/>
            <a:ext cx="8929688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هدف اصلی : </a:t>
            </a:r>
            <a:r>
              <a:rPr lang="fa-IR" sz="2700">
                <a:cs typeface="B Nazanin" pitchFamily="2" charset="-78"/>
              </a:rPr>
              <a:t>افزایش کارآیی نیروی انسانی در سازمان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هدف جتماعی : </a:t>
            </a:r>
            <a:r>
              <a:rPr lang="fa-IR" sz="2700">
                <a:cs typeface="B Nazanin" pitchFamily="2" charset="-78"/>
              </a:rPr>
              <a:t>احساس مسئولیت در مقابل نیازهای جامعه و ایجاد اعتبار برای سازمان و کارکنان در جامعه .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هدف سازمانی : </a:t>
            </a:r>
            <a:r>
              <a:rPr lang="fa-IR" sz="2700">
                <a:cs typeface="B Nazanin" pitchFamily="2" charset="-78"/>
              </a:rPr>
              <a:t>احساس مسئولیت در مقابل هدفهای سازمانی و حد اکثر استفاده از تخصص و تعهد نیروی انسانی در رسیدن به آن هدف ها .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هدف وظیفه ای : </a:t>
            </a:r>
            <a:r>
              <a:rPr lang="fa-IR" sz="2700">
                <a:cs typeface="B Nazanin" pitchFamily="2" charset="-78"/>
              </a:rPr>
              <a:t>احساس مسئولیت در قبال وظایفی که برعهده ی واحد امور اداری سازمان گذاشته می شود .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هدف اختصاصی : </a:t>
            </a:r>
            <a:r>
              <a:rPr lang="fa-IR" sz="2700">
                <a:cs typeface="B Nazanin" pitchFamily="2" charset="-78"/>
              </a:rPr>
              <a:t>احساس مسئولیت در قبال هدف های شخصی کارکنان شاغل در سازمان است </a:t>
            </a:r>
            <a:endParaRPr lang="fa-IR" sz="27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3994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3994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1438275" y="314325"/>
            <a:ext cx="6634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وظایف و مسئولیت های مدیریت منابع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071539" y="1142985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435100"/>
            <a:ext cx="8929688" cy="42465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الف) وظایف و مسئولیت های عمومی </a:t>
            </a:r>
          </a:p>
          <a:p>
            <a:pPr marL="514350" indent="-51435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برنامه ریزی </a:t>
            </a:r>
          </a:p>
          <a:p>
            <a:pPr marL="514350" indent="-51435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سازماندهی </a:t>
            </a:r>
          </a:p>
          <a:p>
            <a:pPr marL="514350" indent="-51435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هدایت و رهبری </a:t>
            </a:r>
          </a:p>
          <a:p>
            <a:pPr marL="514350" indent="-514350" algn="justLow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نظارت و کنترل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096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096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1438275" y="214313"/>
            <a:ext cx="6634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وظایف و مسئولیت های مدیریت منابع انسانی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71539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8" y="1120775"/>
            <a:ext cx="8929687" cy="53705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ب) وظایف و مسئولیت های اختصاصی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نیرویابی ، جذب و گزینش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آموزش و توسعه منابع انسانی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طریحی سیستم های حقوق و دستمزد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شناخت استعداد ها،علایق،انگیزه ها و شخصیت نیروی انسانی از طریق ایجاد ارتباط انسانی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اقدامات مربوط به نگهداری تن و روان منابع انسانی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اقدامات مربوط نقل و انتقالات و جابجایی های کارکنان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اقدامات مربوط به نظم و انظباط و رسیدگی به شکایات 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ارزشیابی شایستگی کارکنان (ارزشیابی عملکرد کارکنان)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برنامه ریزی نیروی انسانی (قسمت اعظم وقت مدیریت منابع انسانی)</a:t>
            </a:r>
          </a:p>
          <a:p>
            <a:pPr marL="514350" indent="-514350" algn="justLow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fa-IR" sz="2400" dirty="0">
                <a:latin typeface="Arial" pitchFamily="34" charset="0"/>
                <a:cs typeface="B Nazanin" pitchFamily="2" charset="-78"/>
              </a:rPr>
              <a:t>ایجاد نظم ، رعایت اخلاق و قانون در کار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199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199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-1 copy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000" contrast="77000"/>
          </a:blip>
          <a:srcRect/>
          <a:stretch>
            <a:fillRect/>
          </a:stretch>
        </p:blipFill>
        <p:spPr bwMode="auto">
          <a:xfrm>
            <a:off x="214314" y="357188"/>
            <a:ext cx="8643937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42862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وظایف و مسئولیت های مدیریت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25732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142875" y="1655763"/>
            <a:ext cx="89296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20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ج) نقش سازمان مدیریت و برنامه ریزی کشور در اداره ی امور کارکنان دولت </a:t>
            </a:r>
          </a:p>
          <a:p>
            <a:pPr marL="450850" indent="-450850" algn="justLow">
              <a:lnSpc>
                <a:spcPct val="20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د) نقش وزارت کار و امور اجتماعی در اداره ی امور کارکنان بخش غیر دولتی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301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301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1074738" y="428625"/>
            <a:ext cx="70691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سیاست ها و خط مشی های مدیریت منابع انسانی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071539" y="126581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142875" y="1428750"/>
            <a:ext cx="89296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خط مشی : </a:t>
            </a:r>
            <a:r>
              <a:rPr lang="fa-IR" sz="2700">
                <a:cs typeface="B Nazanin" pitchFamily="2" charset="-78"/>
              </a:rPr>
              <a:t>بیانیه و شرح کلی و یا مفاهیمی که مدیران را در واحد های مختلف سازمان در تصمیم گیری های آینده راهنمایی می کنند .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هدف سیاست ها و خط مشی ها : </a:t>
            </a:r>
            <a:r>
              <a:rPr lang="fa-IR" sz="2700">
                <a:cs typeface="B Nazanin" pitchFamily="2" charset="-78"/>
              </a:rPr>
              <a:t>ایجاد روشهایی برای تصمیم گیری در اینده بر اساس تجربه های گذشته . </a:t>
            </a:r>
            <a:r>
              <a:rPr lang="fa-IR" sz="2700" b="1">
                <a:cs typeface="B Nazanin" pitchFamily="2" charset="-78"/>
              </a:rPr>
              <a:t>به عبارت دیگر </a:t>
            </a:r>
            <a:r>
              <a:rPr lang="fa-IR" sz="2700">
                <a:cs typeface="B Nazanin" pitchFamily="2" charset="-78"/>
              </a:rPr>
              <a:t>راهنمایی ها و یا تعیین چارچوب و قواعد کلی برای تصمیم گیری مدیران و سرپرستان در امور مختلف سازمان .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سیاست ها و خط مشی های پرسنلی : </a:t>
            </a:r>
            <a:r>
              <a:rPr lang="fa-IR" sz="2700">
                <a:cs typeface="B Nazanin" pitchFamily="2" charset="-78"/>
              </a:rPr>
              <a:t>مجموعه ای از بیانیه ها در مورد نوع و میزان توجهات مدیریت منابع انسانی یک سازمان .</a:t>
            </a:r>
            <a:endParaRPr lang="fa-IR" sz="27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403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404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714488"/>
            <a:ext cx="7215239" cy="34163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تجزیه ، طراحی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 و طبقه بندی مشاغل</a:t>
            </a:r>
          </a:p>
        </p:txBody>
      </p:sp>
      <p:sp>
        <p:nvSpPr>
          <p:cNvPr id="45059" name="Rectangle 8"/>
          <p:cNvSpPr>
            <a:spLocks noChangeArrowheads="1"/>
          </p:cNvSpPr>
          <p:nvPr/>
        </p:nvSpPr>
        <p:spPr bwMode="auto">
          <a:xfrm>
            <a:off x="6770688" y="642938"/>
            <a:ext cx="1801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دوم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506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506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3714750" y="285750"/>
            <a:ext cx="21288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تجزیه ی شغل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142875" y="1285875"/>
            <a:ext cx="89296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شغل : </a:t>
            </a:r>
            <a:r>
              <a:rPr lang="fa-IR" sz="2700">
                <a:cs typeface="B Nazanin" pitchFamily="2" charset="-78"/>
              </a:rPr>
              <a:t>یکی از کوچکترین تقسیماتی است که از نظر سازماندهی مورد استفاده قرار می گیرد و در اختیار فردفرد کارکنان یک سازمان گذاشته می شود .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تعریف ساده و کلی تجزیه شغل : </a:t>
            </a:r>
            <a:r>
              <a:rPr lang="fa-IR" sz="2700">
                <a:cs typeface="B Nazanin" pitchFamily="2" charset="-78"/>
              </a:rPr>
              <a:t>مراحلی برای تشخیص ویژگی های لازم برای انجام دادن موفقیت آمیز یک یک شغل و بررسی شرایطی که شغل در آن شرایط صورت می پذیرد .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تجزیه شغل : </a:t>
            </a:r>
            <a:r>
              <a:rPr lang="fa-IR" sz="2700">
                <a:cs typeface="B Nazanin" pitchFamily="2" charset="-78"/>
              </a:rPr>
              <a:t>مطالعه و بررسی به منظور پی بدن به ماهیت یک شعل و تعیین شرایط احراز آن از نظر دانش ، مهارت و یا نوع رفتار . </a:t>
            </a:r>
            <a:endParaRPr lang="fa-IR" sz="27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608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608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3714750" y="285750"/>
            <a:ext cx="21288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تجزیه ی شغل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28663" y="10715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8" name="TextBox 6"/>
          <p:cNvSpPr txBox="1">
            <a:spLocks noChangeArrowheads="1"/>
          </p:cNvSpPr>
          <p:nvPr/>
        </p:nvSpPr>
        <p:spPr bwMode="auto">
          <a:xfrm>
            <a:off x="142875" y="1143000"/>
            <a:ext cx="892968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هدف از تجزیه شغل : </a:t>
            </a:r>
            <a:r>
              <a:rPr lang="fa-IR" sz="2700">
                <a:cs typeface="B Nazanin" pitchFamily="2" charset="-78"/>
              </a:rPr>
              <a:t>تهیه و تنظیم دو فرم اساسی «شرح شغل» و «شرایط احراز مشاغل»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اطلاعات مطالعه ی یک شغل به دو قسمت تقسیم می گردند : 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700">
                <a:cs typeface="B Nazanin" pitchFamily="2" charset="-78"/>
              </a:rPr>
              <a:t>1- اطلاعات مربوط به شغل (فرم شرح شغل)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700">
                <a:cs typeface="B Nazanin" pitchFamily="2" charset="-78"/>
              </a:rPr>
              <a:t>2- اطلاعات مربوط به شاغل (فرم شرایط احراز مشاغل)</a:t>
            </a:r>
          </a:p>
          <a:p>
            <a:pPr marL="450850" indent="-4508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مزایای تجزیه ی شغل : </a:t>
            </a:r>
            <a:r>
              <a:rPr lang="fa-IR" sz="2700">
                <a:cs typeface="B Nazanin" pitchFamily="2" charset="-78"/>
              </a:rPr>
              <a:t>استفاده از نتایج آن در موارد مختلف سازمان و مدیریت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711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711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2387600" y="158750"/>
            <a:ext cx="4756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برخی از اصطلاحات تجزیه شغل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0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2" name="TextBox 3"/>
          <p:cNvSpPr txBox="1">
            <a:spLocks noChangeArrowheads="1"/>
          </p:cNvSpPr>
          <p:nvPr/>
        </p:nvSpPr>
        <p:spPr bwMode="auto">
          <a:xfrm>
            <a:off x="0" y="857250"/>
            <a:ext cx="9001125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کار : </a:t>
            </a:r>
            <a:r>
              <a:rPr lang="fa-IR" sz="2700">
                <a:cs typeface="B Nazanin" pitchFamily="2" charset="-78"/>
              </a:rPr>
              <a:t>اجزای تشکیل دهنده یک وظیفه است .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وظیفه : </a:t>
            </a:r>
            <a:r>
              <a:rPr lang="fa-IR" sz="2700">
                <a:cs typeface="B Nazanin" pitchFamily="2" charset="-78"/>
              </a:rPr>
              <a:t>قسمتی از فعالیت ها که به عهده ی یک فرد در سازمان گذارده می شود.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شغل: </a:t>
            </a:r>
            <a:r>
              <a:rPr lang="fa-IR" sz="2700">
                <a:cs typeface="B Nazanin" pitchFamily="2" charset="-78"/>
              </a:rPr>
              <a:t>وظایف مرتبطی است که فرد در مقابل دریافت حقوق و دستمزد دارد.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پست : </a:t>
            </a:r>
            <a:r>
              <a:rPr lang="fa-IR" sz="2700">
                <a:cs typeface="B Nazanin" pitchFamily="2" charset="-78"/>
              </a:rPr>
              <a:t>جایگاه سازمانی افراد است . به یک نفر یا گروهی از افراد .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شرح شغل : </a:t>
            </a:r>
            <a:r>
              <a:rPr lang="fa-IR" sz="2700">
                <a:cs typeface="B Nazanin" pitchFamily="2" charset="-78"/>
              </a:rPr>
              <a:t>خلاصه ای از اطلاعات مربوط به یک شغل خاص است که بتواند آن را بشناساند </a:t>
            </a:r>
          </a:p>
          <a:p>
            <a:pPr marL="450850" indent="-45085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700" b="1">
                <a:cs typeface="B Nazanin" pitchFamily="2" charset="-78"/>
              </a:rPr>
              <a:t>شرایط احراز شغل : </a:t>
            </a:r>
            <a:r>
              <a:rPr lang="fa-IR" sz="2700">
                <a:cs typeface="B Nazanin" pitchFamily="2" charset="-78"/>
              </a:rPr>
              <a:t>از تجزیه شغل به ویژه فرم شرح شغل به دست می آید . به نحوی که شاغل بتواند وظایف و مسئولیت های محوله را به نحو احسن و منطبق با استاندارد های کاری انجام دهد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813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813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2892425" y="87313"/>
            <a:ext cx="3679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های تجزیه مشاغل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798513"/>
            <a:ext cx="9001125" cy="57023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الف) مشاهده </a:t>
            </a:r>
          </a:p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تحلیلگران مشاغل شاغلین را برای مدت معین مورد مشاهده ی مستقیم قرار می دهند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 عیب روش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 هزینه ی بالای آن </a:t>
            </a:r>
          </a:p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ب) مصاحبه </a:t>
            </a:r>
          </a:p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مکمل مشاهده می باشد .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 مصاحبه های طرح ریزی شده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پرسش ها از قبل تهیه و تنظیم شده اند .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 مصاحبه های نیمه طرح ریزی شده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 پرسش ها از قبل تهیه و تنظیم شده ولی حین مصاحبه ممکن است برخی سوال ها تغییر کند .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</a:t>
            </a:r>
            <a:r>
              <a:rPr lang="fa-IR" sz="2700" b="1" dirty="0">
                <a:latin typeface="Arial" pitchFamily="34" charset="0"/>
                <a:cs typeface="B Nazanin" pitchFamily="2" charset="-78"/>
              </a:rPr>
              <a:t>عیب روش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مستلزم صرف وقت و هزینه ی نسبتا گزافی می باشد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4915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4916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2892425" y="87313"/>
            <a:ext cx="3679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های تجزیه مشاغل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727075"/>
            <a:ext cx="9001125" cy="57023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ج) پرسشنامه </a:t>
            </a:r>
          </a:p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سوالات را به صورت پرسشنامه تنظیم می کنند و برای شاغلین می فرستند تا آن را پر کنند و بازگردانند . </a:t>
            </a:r>
          </a:p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سوالات باید کوتاه،صریح،جامع،کامل، و در برگیرنده کلیه عوامل مربوط به شغل باشد . 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 محاسن روش : 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 ساده ، کم هزینه </a:t>
            </a:r>
          </a:p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د) بررسی پیشینه ها :  </a:t>
            </a:r>
          </a:p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روشی است که باید با یکی از روشهای مذکور تلفیق گردد تا قابل استفاده باشد. 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زمانی که آشنایی کافی با مشاغل ندارند در اولین مرحله از روش بررسی پیشینه ها استفاده می نماید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018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018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2892425" y="87313"/>
            <a:ext cx="3679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های تجزیه مشاغل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857250"/>
            <a:ext cx="9001125" cy="52117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مراحل بررسی پیشینه در تجزیه و تحلیل شغل : 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تجزیه و تحلیل کلی سازمان در مورد هدف ها و روش های رسیدن به آنها.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مطالعه اسناد و مدارک سازمانی در زمینه ی تاریخچه ی ایجاد شغل در سازمان  مربوط .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بررسی و مطالعه ی شغل در سازمان های مشابه .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مطالعه ی شرح شغل و شرایط احراز آن ، در صورتی که وجود داشته باشد . 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مطالعه ی فرهنگ عناوین حرفه ای </a:t>
            </a:r>
          </a:p>
          <a:p>
            <a:pPr marL="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 بررسی و مطالعه ی سایر اسناد و مدارک کتبی موجود در سازمان .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120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120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2643188" y="301625"/>
            <a:ext cx="4257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نتایج حاصل از تجزیه ی شغل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0" y="1382713"/>
            <a:ext cx="9001125" cy="32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Low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fa-IR" sz="2700" b="1">
                <a:cs typeface="B Nazanin" pitchFamily="2" charset="-78"/>
              </a:rPr>
              <a:t>شرح شغل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 b="1">
                <a:cs typeface="B Nazanin" pitchFamily="2" charset="-78"/>
              </a:rPr>
              <a:t>نکات :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اطلاعاتی از قبیل : عنوان شغل ، تعریف و اهداف آن ، گروه و پایه ، حقوق و مزایا ، محل کار ، سرپرست مستقیم ، عوامل مربوط به ابزار کار ، روش کار کردن، مسئولیت های مالی و غیر مالی ، وظایف مستمر و غیر مستمر تشریح شده باشد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223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223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438" y="214313"/>
            <a:ext cx="9001125" cy="61880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spcBef>
                <a:spcPts val="500"/>
              </a:spcBef>
              <a:defRPr/>
            </a:pPr>
            <a:r>
              <a:rPr lang="fa-IR" sz="2000" b="1" dirty="0">
                <a:latin typeface="Arial" pitchFamily="34" charset="0"/>
                <a:cs typeface="B Nazanin" pitchFamily="2" charset="-78"/>
              </a:rPr>
              <a:t>حضرت علی(ع) فرمود : </a:t>
            </a:r>
          </a:p>
          <a:p>
            <a:pPr algn="ctr">
              <a:spcBef>
                <a:spcPts val="500"/>
              </a:spcBef>
              <a:defRPr/>
            </a:pPr>
            <a:r>
              <a:rPr lang="fa-IR" sz="2200" b="1" dirty="0">
                <a:latin typeface="Arial" pitchFamily="34" charset="0"/>
                <a:cs typeface="B Nazanin" pitchFamily="2" charset="-78"/>
              </a:rPr>
              <a:t>دوازده آیه از تورات انتخاب کرده ، به عربی ترجمه کردم و هر روز سه مرتبه درآنها می نگرم: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پسر آدم ! تا سلطنت من پایدار است از ریاست مداری بیم نکن ، و سلطنت من ابدی است . 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پسر آدم ! تا خزانه های من پر است به دیگری امیدوار مباش ( و خزائن من پیوسته پر است)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ای پسر آدم ! تا مرا می یابی با دیگری طرح الفت نینداز که هروقت مرابخواهی به تو نزدیک و با تو مهربانم 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آدمی زاده ! من تورا دوست دارم ، تو هم مرا دوست دار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ای ادمی زاده ! تا از پل صراط نگذری ایمن مباش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همه چیزها را برای تو آفریدم ، و تو را برای خودم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تو را از خاک سپس از نطفه ، و انگاه از مضغه آفریدم و در خلقت تو در نماندم ، از یک گرده نانی که می خوری در می مانم !؟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به خاطر خود بر من غضب می کنی و به خاطر من بر خود خشم نمی گیری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تکلیف های من به عهده ی تو است و رزق تو به عهده ی من ، اگر تو در انجام تکالیف سرپیچی کنی من از بنده پروری خودداری نکنم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پسر آدم ! همه ترا برای خودشان می خواهند و من برای خودت ، از من مگریز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رزق فردا را مطالبه نکن ، چنان که من هم عمل فردا را از تو نخواهم .</a:t>
            </a:r>
          </a:p>
          <a:p>
            <a:pPr marL="457200" indent="-279400">
              <a:spcBef>
                <a:spcPts val="500"/>
              </a:spcBef>
              <a:buFontTx/>
              <a:buBlip>
                <a:blip r:embed="rId3"/>
              </a:buBlip>
              <a:defRPr/>
            </a:pPr>
            <a:r>
              <a:rPr lang="fa-IR" sz="2000" dirty="0">
                <a:latin typeface="Arial" pitchFamily="34" charset="0"/>
                <a:cs typeface="B Nazanin" pitchFamily="2" charset="-78"/>
              </a:rPr>
              <a:t>اگر به قسمت خود راضی شوی قلب و بدنت را آسوده کنم و ستوده باشی ، و اگر ناراضی شوی دنیا را بر سرت مسلط کنم تا چون آهوی بیابان مدام به دنبالش بدوی و جز به مقدار روزی نیابی ، و دچار نکوهش گردی . </a:t>
            </a:r>
          </a:p>
        </p:txBody>
      </p:sp>
      <p:sp>
        <p:nvSpPr>
          <p:cNvPr id="13" name="Oval 12">
            <a:hlinkClick r:id="" action="ppaction://noaction" highlightClick="1">
              <a:snd r:embed="rId4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638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>
            <a:hlinkClick r:id="" action="ppaction://noaction" highlightClick="1">
              <a:snd r:embed="rId4" name="arrow.wav"/>
            </a:hlinkClick>
          </p:cNvPr>
          <p:cNvSpPr/>
          <p:nvPr/>
        </p:nvSpPr>
        <p:spPr>
          <a:xfrm>
            <a:off x="4438650" y="64389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643188" y="87313"/>
            <a:ext cx="4257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نتایج حاصل از تجزیه ی شغل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928670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0" y="857250"/>
            <a:ext cx="9001125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Low">
              <a:lnSpc>
                <a:spcPct val="150000"/>
              </a:lnSpc>
              <a:buFont typeface="Calibri" pitchFamily="34" charset="0"/>
              <a:buAutoNum type="arabicPeriod" startAt="2"/>
            </a:pPr>
            <a:r>
              <a:rPr lang="fa-IR" sz="2700" b="1">
                <a:cs typeface="B Nazanin" pitchFamily="2" charset="-78"/>
              </a:rPr>
              <a:t>شرایط احراز شغل 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 b="1">
                <a:cs typeface="B Nazanin" pitchFamily="2" charset="-78"/>
              </a:rPr>
              <a:t>نکات :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باید شامل کلیه شرایط و ویژگی های فردی لازم برای موفقیت آمیز بودن شغل باشد . 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باید گویا باشد . 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جملات کوتاه ، ساده و در ارتباط با موضوع 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از کلمات گنگ ، دوپهلو ، دشوار و اصطلاحات فنی و تخصصی استفاده نکرد 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تعاریف و مفاهیم که وجودشان الزامی است را تشریح نمود .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از شاخ و برگ دادن اضافی خودداری کرد.</a:t>
            </a:r>
            <a:r>
              <a:rPr lang="fa-IR" sz="2700" b="1">
                <a:cs typeface="B Nazanin" pitchFamily="2" charset="-78"/>
              </a:rPr>
              <a:t> </a:t>
            </a:r>
          </a:p>
          <a:p>
            <a:pPr marL="514350" indent="-514350"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از بلند پروازی خودداری نمود.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325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325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2182813" y="285750"/>
            <a:ext cx="4718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کاربست های مختلف تجزیه شغل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2660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76" name="TextBox 3"/>
          <p:cNvSpPr txBox="1">
            <a:spLocks noChangeArrowheads="1"/>
          </p:cNvSpPr>
          <p:nvPr/>
        </p:nvSpPr>
        <p:spPr bwMode="auto">
          <a:xfrm>
            <a:off x="0" y="1214438"/>
            <a:ext cx="90011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fa-IR" sz="2700" b="1">
                <a:cs typeface="B Nazanin" pitchFamily="2" charset="-78"/>
              </a:rPr>
              <a:t>الف) نیرویابی ، جذب و گزینش</a:t>
            </a:r>
          </a:p>
          <a:p>
            <a:pPr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زمانی که مصاحبه و آزمون استخدامی با توجه به شرایط احراز مشاغل و شرح مشاغل تهیه می شود . </a:t>
            </a:r>
          </a:p>
          <a:p>
            <a:pPr algn="justLow">
              <a:lnSpc>
                <a:spcPct val="150000"/>
              </a:lnSpc>
            </a:pPr>
            <a:endParaRPr lang="fa-IR" sz="2700">
              <a:cs typeface="B Nazanin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2700" b="1">
                <a:cs typeface="B Nazanin" pitchFamily="2" charset="-78"/>
              </a:rPr>
              <a:t>ب) آموزش و بهسازی </a:t>
            </a:r>
          </a:p>
          <a:p>
            <a:pPr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اگر در مراحل گزینش ، کسانی باشند که برای انجام دادن موفقیت آمیر شغل کمبودی داشته باشند ، می توان پس از آموزش از برخی افراد مستعد استفاده نمود و آنگاه آنان رااستخدام نمود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427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428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2182813" y="155575"/>
            <a:ext cx="4718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کاربست های مختلف تجزیه شغل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28671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438" y="869950"/>
            <a:ext cx="9001125" cy="57023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ج) رسیدگی به شکایات و نظم آفرینی 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تداخل وظایف را از بین برد ؛ 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روشهای یکدست کارکدن را مشخص ساخت ؛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روابط رسمی بین کارکنان را تعیین کرد ؛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کارکنان و نتایج کارشان را هماهنگ ساخت ؛ 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کم کاری های آشکار و پنهان را زدود ؛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از تراکم کار در یک قسمت از سازمان جلوگیری کرد ؛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تکلیف کارکنان بایددر بدو استخدام به کارکنان ارائه گردد</a:t>
            </a:r>
          </a:p>
          <a:p>
            <a:pPr marL="273050" indent="35401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فرم شرح شغل کامل ، جامع تهیه نشده باشد ، شکایات افزایش می یابد ؛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530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530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2182813" y="285750"/>
            <a:ext cx="4718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کاربست های مختلف تجزیه شغل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2660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0" y="1403350"/>
            <a:ext cx="900112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fa-IR" sz="2700" b="1">
                <a:cs typeface="B Nazanin" pitchFamily="2" charset="-78"/>
              </a:rPr>
              <a:t>د) حقوق و دستمزد</a:t>
            </a:r>
          </a:p>
          <a:p>
            <a:pPr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مشاغل را در طبقات گوناگون قرار داد و به تعیین ارزش ریالی آنها اقدام کرد .</a:t>
            </a:r>
            <a:br>
              <a:rPr lang="fa-IR" sz="2700">
                <a:cs typeface="B Nazanin" pitchFamily="2" charset="-78"/>
              </a:rPr>
            </a:br>
            <a:endParaRPr lang="fa-IR" sz="2700">
              <a:cs typeface="B Nazanin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2700" b="1">
                <a:cs typeface="B Nazanin" pitchFamily="2" charset="-78"/>
              </a:rPr>
              <a:t>ه) ارزشیابی عملکرد کارکنان </a:t>
            </a:r>
          </a:p>
          <a:p>
            <a:pPr algn="justLow">
              <a:lnSpc>
                <a:spcPct val="150000"/>
              </a:lnSpc>
            </a:pPr>
            <a:r>
              <a:rPr lang="fa-IR" sz="2700">
                <a:cs typeface="B Nazanin" pitchFamily="2" charset="-78"/>
              </a:rPr>
              <a:t>این کار بدون استفاده از فرم شرح شغل بی معنی است و موجب انحرافات ، تبعیضات و اعمال نظرهای شخصی مدیران و سرپرستان و در نتیجه یأس و ناامیدی کارکنان خواهد شد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632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632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2182813" y="285750"/>
            <a:ext cx="4718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کاربست های مختلف تجزیه شغل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28663" y="112660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8" name="TextBox 5"/>
          <p:cNvSpPr txBox="1">
            <a:spLocks noChangeArrowheads="1"/>
          </p:cNvSpPr>
          <p:nvPr/>
        </p:nvSpPr>
        <p:spPr bwMode="auto">
          <a:xfrm>
            <a:off x="0" y="1214438"/>
            <a:ext cx="900112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و) طراحی شغل </a:t>
            </a:r>
          </a:p>
          <a:p>
            <a:pPr algn="justLow">
              <a:lnSpc>
                <a:spcPct val="150000"/>
              </a:lnSpc>
            </a:pPr>
            <a:r>
              <a:rPr lang="fa-IR" sz="2800">
                <a:cs typeface="B Nazanin" pitchFamily="2" charset="-78"/>
              </a:rPr>
              <a:t>ترکیب اجزای لازم شغل با ویژگیهای شاغلین برای ایجاد پست های سازمانی ، چنانکه پستها بتوانند انتظارات کارکنان و مدیریت را فراهم آورند . </a:t>
            </a:r>
          </a:p>
          <a:p>
            <a:pPr algn="justLow">
              <a:lnSpc>
                <a:spcPct val="150000"/>
              </a:lnSpc>
            </a:pPr>
            <a:r>
              <a:rPr lang="fa-IR" sz="2800">
                <a:cs typeface="B Nazanin" pitchFamily="2" charset="-78"/>
              </a:rPr>
              <a:t>عناصر سازمانی ، محیطی و رفتاری را باید در طراحی شغل در نظر گرفت :</a:t>
            </a:r>
          </a:p>
          <a:p>
            <a:pPr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عناصر سازمانی : </a:t>
            </a:r>
            <a:r>
              <a:rPr lang="fa-IR" sz="2800">
                <a:cs typeface="B Nazanin" pitchFamily="2" charset="-78"/>
              </a:rPr>
              <a:t>عواملی است که به کارایی مربوط می شود . </a:t>
            </a:r>
          </a:p>
          <a:p>
            <a:pPr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عناصر محیطی : </a:t>
            </a:r>
            <a:r>
              <a:rPr lang="fa-IR" sz="2800">
                <a:cs typeface="B Nazanin" pitchFamily="2" charset="-78"/>
              </a:rPr>
              <a:t>عبارت است از انتظارات شغلی جامعه </a:t>
            </a:r>
          </a:p>
          <a:p>
            <a:pPr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عناصر رفتاری : </a:t>
            </a:r>
            <a:r>
              <a:rPr lang="fa-IR" sz="2800">
                <a:cs typeface="B Nazanin" pitchFamily="2" charset="-78"/>
              </a:rPr>
              <a:t>شامل تنوع ، هویت وظایف ، اهمیت شغلی و بازخورد می گردد.</a:t>
            </a:r>
            <a:endParaRPr lang="fa-IR" sz="2800" b="1">
              <a:cs typeface="B Nazanin" pitchFamily="2" charset="-78"/>
            </a:endParaRPr>
          </a:p>
        </p:txBody>
      </p:sp>
      <p:sp>
        <p:nvSpPr>
          <p:cNvPr id="6" name="Oval 5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735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735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95263"/>
            <a:ext cx="9001125" cy="632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Low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تنوع 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حد اکثر استفاده از فنون و روشهای گوناگون در استفاده مؤثر از مهارت های کارکنان</a:t>
            </a:r>
          </a:p>
          <a:p>
            <a:pPr indent="363538" algn="justLow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هویت وظایف 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تفهیم این مطلب به کارکنان که کارشان با سایر فعالیت های سازمان چه ارتباطی دارد</a:t>
            </a:r>
          </a:p>
          <a:p>
            <a:pPr indent="363538" algn="justLow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اهمیت شغلی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احترام و اهمیتی که در داخل و یا خارج سازمان برای شغل قایل می شوند . 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حاصل این احساس اهمیت ، سرافرازی ، پایبندی به شغل ، انگیزه های مثبت ، رضایت شغلی و عملکرد بهتر می باشد . </a:t>
            </a:r>
          </a:p>
          <a:p>
            <a:pPr indent="363538" algn="justLow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بازخور 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بازتاب های مربوط به نحوه کارکردن افراد است . </a:t>
            </a:r>
          </a:p>
        </p:txBody>
      </p:sp>
      <p:sp>
        <p:nvSpPr>
          <p:cNvPr id="3" name="Oval 2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837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837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2182813" y="285750"/>
            <a:ext cx="4718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کاربست های مختلف تجزیه شغل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2660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6" name="TextBox 5"/>
          <p:cNvSpPr txBox="1">
            <a:spLocks noChangeArrowheads="1"/>
          </p:cNvSpPr>
          <p:nvPr/>
        </p:nvSpPr>
        <p:spPr bwMode="auto">
          <a:xfrm>
            <a:off x="0" y="1241425"/>
            <a:ext cx="900112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ه) توسعه ی شغلی </a:t>
            </a:r>
          </a:p>
          <a:p>
            <a:pPr algn="justLow">
              <a:lnSpc>
                <a:spcPct val="150000"/>
              </a:lnSpc>
            </a:pPr>
            <a:r>
              <a:rPr lang="fa-IR" sz="2800">
                <a:cs typeface="B Nazanin" pitchFamily="2" charset="-78"/>
              </a:rPr>
              <a:t>افزایش وظایف و مسئولیت های یک شغل است که در مقابل تخصص گرایی بی ضابطه مطرح می شود . </a:t>
            </a:r>
          </a:p>
          <a:p>
            <a:pPr algn="justLow">
              <a:lnSpc>
                <a:spcPct val="150000"/>
              </a:lnSpc>
            </a:pPr>
            <a:r>
              <a:rPr lang="fa-IR" sz="2800">
                <a:cs typeface="B Nazanin" pitchFamily="2" charset="-78"/>
              </a:rPr>
              <a:t>این امر در افزایش کیفیت کار مؤثر خواهد بود و در مواردی باعث کاهش کمیت گردد. </a:t>
            </a:r>
          </a:p>
          <a:p>
            <a:pPr algn="justLow">
              <a:lnSpc>
                <a:spcPct val="150000"/>
              </a:lnSpc>
            </a:pPr>
            <a:r>
              <a:rPr lang="fa-IR" sz="2800">
                <a:cs typeface="B Nazanin" pitchFamily="2" charset="-78"/>
              </a:rPr>
              <a:t>پیروان مکتب کلاسیک عقیده دارند توسعه ی شغل به حس مسئولیت پذیری در کارکنان دامن می زند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5939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5940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غنی سازی شغلی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1241425"/>
            <a:ext cx="900112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Low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غنی سازی افقی شغلی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افزودن وظایف و مسئولیت های بیشتر به یک شغل ، که همگی در ارتباط با یک کار می باشند . </a:t>
            </a:r>
          </a:p>
          <a:p>
            <a:pPr indent="363538" algn="justLow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غنی سازی عمودی شغلی 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افزایش وظایف و مسئولیت های دیگر که از نظر ماهیت رابطه ی مستقیمی نیز با وظایف و مسئولیت های قبلی نداشته باشد. </a:t>
            </a:r>
          </a:p>
          <a:p>
            <a:pPr algn="justLow">
              <a:lnSpc>
                <a:spcPct val="150000"/>
              </a:lnSpc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هدف از این کار افزایش همکاری پیش از پیش در امور شغلی و سازمانی است .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042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042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طبقه بندی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857250"/>
            <a:ext cx="9001125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40000"/>
              </a:lnSpc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تعاریف و مفاهیم طبقه بندی مشاغل </a:t>
            </a:r>
          </a:p>
          <a:p>
            <a:pPr marL="533400" indent="-2667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یکی از پدیده های انقلاب صنعتی است .</a:t>
            </a:r>
          </a:p>
          <a:p>
            <a:pPr marL="533400" indent="-2667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طبقه بندی مشاغل عبارت است از دسته بندی مشاغل و قرار دادن مشاغل دارای ویژگی های مشترک در یک طبقه . </a:t>
            </a:r>
          </a:p>
          <a:p>
            <a:pPr marL="533400" indent="-2667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مشاغلی که دارای خصوصیات زیر باشند در یک طبقه قرار می دهند :</a:t>
            </a:r>
          </a:p>
          <a:p>
            <a:pPr marL="723900" indent="-368300" algn="justLow">
              <a:lnSpc>
                <a:spcPct val="140000"/>
              </a:lnSpc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بتوان آنها را تحت نام یا عنوان واحدی قرار داد .</a:t>
            </a:r>
          </a:p>
          <a:p>
            <a:pPr marL="723900" indent="-368300" algn="justLow">
              <a:lnSpc>
                <a:spcPct val="140000"/>
              </a:lnSpc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بتوان برای تصدی آنها شرایط احراز تقریبا مشابهی در نظر گرفت. </a:t>
            </a:r>
          </a:p>
          <a:p>
            <a:pPr marL="723900" indent="-368300" algn="justLow">
              <a:lnSpc>
                <a:spcPct val="140000"/>
              </a:lnSpc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بتوان برای گزینش متصدیان آنها از آزمون های تقریبا مشابه استفاده کرد.</a:t>
            </a:r>
          </a:p>
          <a:p>
            <a:pPr marL="723900" indent="-368300" algn="justLow">
              <a:lnSpc>
                <a:spcPct val="140000"/>
              </a:lnSpc>
              <a:buFont typeface="+mj-lt"/>
              <a:buAutoNum type="arabicPeriod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بتوان برای آن ها حد اقل و حد اکثر حقوق و دستمزد را در نظر گرفت . </a:t>
            </a:r>
            <a:endParaRPr lang="fa-IR" sz="28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144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144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0" y="714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طبقه بندی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78579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714375"/>
            <a:ext cx="90011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40000"/>
              </a:lnSpc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ب) برخی از اطصطلاحات طبقه بندی مشاغل </a:t>
            </a:r>
          </a:p>
          <a:p>
            <a:pPr marL="533400" indent="-2667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رسته شغلی</a:t>
            </a:r>
          </a:p>
          <a:p>
            <a:pPr marL="533400" indent="-266700" algn="justLow">
              <a:lnSpc>
                <a:spcPct val="140000"/>
              </a:lnSpc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طبقات شغلی که از لحاظ نوع کار و حرفه ، وابستگی نزدیکی به هم دارند . </a:t>
            </a:r>
          </a:p>
          <a:p>
            <a:pPr marL="533400" indent="-2667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رسته فرعی </a:t>
            </a:r>
          </a:p>
          <a:p>
            <a:pPr marL="533400" indent="-266700" algn="justLow">
              <a:lnSpc>
                <a:spcPct val="140000"/>
              </a:lnSpc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رشته های شغلی که از لحاظ نوع کار وابستگی بیشتری به هم دارند . </a:t>
            </a:r>
          </a:p>
          <a:p>
            <a:pPr marL="533400" indent="-2667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رشته ی شغلی </a:t>
            </a:r>
          </a:p>
          <a:p>
            <a:pPr marL="266700" algn="justLow">
              <a:lnSpc>
                <a:spcPct val="140000"/>
              </a:lnSpc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یک یا چند طبقه ی شغلی که از لحاظ نوع کار تا حدی یکسان می باشند ، ولی از نظر ارزش سطوح مختلفی دارند . </a:t>
            </a:r>
          </a:p>
          <a:p>
            <a:pPr marL="266700" algn="justLow">
              <a:lnSpc>
                <a:spcPct val="140000"/>
              </a:lnSpc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طبقه شغلی </a:t>
            </a:r>
          </a:p>
          <a:p>
            <a:pPr marL="266700" algn="justLow">
              <a:lnSpc>
                <a:spcPct val="140000"/>
              </a:lnSpc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یک یا چند پست که از نظر وظایف و مسئولیتها و دشواری کار،بایکدیگرمشابه اند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247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247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1438" y="142875"/>
            <a:ext cx="9001125" cy="6102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fa-IR" sz="2800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fa-IR" sz="2800" dirty="0">
                <a:solidFill>
                  <a:srgbClr val="056000"/>
                </a:solidFill>
                <a:latin typeface="Arial" pitchFamily="34" charset="0"/>
                <a:cs typeface="B Esfehan" pitchFamily="2" charset="-78"/>
              </a:rPr>
              <a:t>اعقل الناس انظرهم فی العواقب </a:t>
            </a:r>
          </a:p>
          <a:p>
            <a:pPr algn="ctr">
              <a:defRPr/>
            </a:pPr>
            <a:endParaRPr lang="fa-IR" dirty="0">
              <a:solidFill>
                <a:srgbClr val="CC3300"/>
              </a:solidFill>
              <a:latin typeface="Arial" pitchFamily="34" charset="0"/>
              <a:cs typeface="B Esfehan" pitchFamily="2" charset="-78"/>
            </a:endParaRPr>
          </a:p>
          <a:p>
            <a:pPr algn="ctr">
              <a:defRPr/>
            </a:pPr>
            <a:r>
              <a:rPr lang="fa-IR" sz="4400" dirty="0">
                <a:solidFill>
                  <a:srgbClr val="C00000"/>
                </a:solidFill>
                <a:latin typeface="Arial" pitchFamily="34" charset="0"/>
                <a:cs typeface="B Davat" pitchFamily="2" charset="-78"/>
              </a:rPr>
              <a:t>داناترین مردم کسی است که آینده رابهتر ببیند </a:t>
            </a:r>
          </a:p>
          <a:p>
            <a:pPr algn="ctr">
              <a:defRPr/>
            </a:pPr>
            <a:endParaRPr lang="fa-IR" sz="2400" dirty="0">
              <a:solidFill>
                <a:srgbClr val="CC3300"/>
              </a:solidFill>
              <a:latin typeface="Arial" pitchFamily="34" charset="0"/>
              <a:cs typeface="B Davat" pitchFamily="2" charset="-78"/>
            </a:endParaRPr>
          </a:p>
          <a:p>
            <a:pPr algn="l">
              <a:defRPr/>
            </a:pPr>
            <a:r>
              <a:rPr lang="fa-IR" sz="2800" dirty="0">
                <a:solidFill>
                  <a:srgbClr val="0000CC"/>
                </a:solidFill>
                <a:latin typeface="Arial" pitchFamily="34" charset="0"/>
                <a:cs typeface="B Davat" pitchFamily="2" charset="-78"/>
              </a:rPr>
              <a:t>( غررالحکم،ج 1،ص 211 )</a:t>
            </a:r>
          </a:p>
          <a:p>
            <a:pPr algn="ctr">
              <a:defRPr/>
            </a:pPr>
            <a:endParaRPr lang="fa-IR" sz="2400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fa-IR" sz="1050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fa-IR" sz="2800" dirty="0">
                <a:solidFill>
                  <a:srgbClr val="056000"/>
                </a:solidFill>
                <a:latin typeface="Arial" pitchFamily="34" charset="0"/>
                <a:cs typeface="B Esfehan" pitchFamily="2" charset="-78"/>
              </a:rPr>
              <a:t>امارات الدول انشاءالخیل</a:t>
            </a:r>
          </a:p>
          <a:p>
            <a:pPr algn="ctr">
              <a:defRPr/>
            </a:pPr>
            <a:endParaRPr lang="fa-IR" dirty="0">
              <a:solidFill>
                <a:srgbClr val="006600"/>
              </a:solidFill>
              <a:latin typeface="Arial" pitchFamily="34" charset="0"/>
              <a:cs typeface="B Esfehan" pitchFamily="2" charset="-78"/>
            </a:endParaRPr>
          </a:p>
          <a:p>
            <a:pPr algn="ctr">
              <a:defRPr/>
            </a:pPr>
            <a:r>
              <a:rPr lang="fa-IR" sz="4400" dirty="0">
                <a:solidFill>
                  <a:srgbClr val="C00000"/>
                </a:solidFill>
                <a:latin typeface="Arial" pitchFamily="34" charset="0"/>
                <a:cs typeface="B Davat" pitchFamily="2" charset="-78"/>
              </a:rPr>
              <a:t>بقای مناصب ودولت ها مربوط به برنامه ریزی و چاره اندیشی در امور است .</a:t>
            </a:r>
          </a:p>
          <a:p>
            <a:pPr algn="ctr">
              <a:defRPr/>
            </a:pPr>
            <a:endParaRPr lang="fa-IR" sz="2400" dirty="0">
              <a:solidFill>
                <a:srgbClr val="0000FF"/>
              </a:solidFill>
              <a:latin typeface="Arial" pitchFamily="34" charset="0"/>
              <a:cs typeface="B Davat" pitchFamily="2" charset="-78"/>
            </a:endParaRPr>
          </a:p>
          <a:p>
            <a:pPr algn="l">
              <a:defRPr/>
            </a:pPr>
            <a:r>
              <a:rPr lang="fa-IR" sz="2800" dirty="0">
                <a:solidFill>
                  <a:srgbClr val="0000CC"/>
                </a:solidFill>
                <a:latin typeface="Arial" pitchFamily="34" charset="0"/>
                <a:cs typeface="B Davat" pitchFamily="2" charset="-78"/>
              </a:rPr>
              <a:t>( میزان الحکمه،ج2،ص551 )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B Davat" pitchFamily="2" charset="-78"/>
            </a:endParaRPr>
          </a:p>
        </p:txBody>
      </p:sp>
      <p:sp>
        <p:nvSpPr>
          <p:cNvPr id="3" name="Oval 2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طبقه بندی مشاغل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5723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1071563"/>
            <a:ext cx="9001125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algn="justLow">
              <a:lnSpc>
                <a:spcPct val="140000"/>
              </a:lnSpc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ب) برخی از اطصطلاحات طبقه بندی مشاغل </a:t>
            </a:r>
          </a:p>
          <a:p>
            <a:pPr marL="444500" indent="1778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گروه شغلی </a:t>
            </a:r>
          </a:p>
          <a:p>
            <a:pPr marL="266700" algn="justLow">
              <a:lnSpc>
                <a:spcPct val="140000"/>
              </a:lnSpc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سطوح مختلف طبقات شغلی است که حداقل و حداکثر حقوق طبقات شغلی مربوط را تعیین می کند . </a:t>
            </a:r>
          </a:p>
          <a:p>
            <a:pPr marL="444500" indent="1778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شرح طبقه ی شغلی </a:t>
            </a:r>
          </a:p>
          <a:p>
            <a:pPr marL="266700" algn="justLow">
              <a:lnSpc>
                <a:spcPct val="140000"/>
              </a:lnSpc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یک نظام متحد الشکل در زمینه ی پستهای سازمانی در یک سازمان است . </a:t>
            </a:r>
          </a:p>
          <a:p>
            <a:pPr marL="444500" indent="177800" algn="justLow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تخصیص </a:t>
            </a:r>
          </a:p>
          <a:p>
            <a:pPr marL="266700" algn="justLow">
              <a:lnSpc>
                <a:spcPct val="140000"/>
              </a:lnSpc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قرار دادن پست مستخدم در طبقه ی شغلی مربوط </a:t>
            </a:r>
          </a:p>
          <a:p>
            <a:pPr marL="266700" indent="-266700" algn="justLow">
              <a:lnSpc>
                <a:spcPct val="140000"/>
              </a:lnSpc>
              <a:defRPr/>
            </a:pPr>
            <a:r>
              <a:rPr lang="fa-IR" sz="2400" b="1" dirty="0">
                <a:latin typeface="Arial" pitchFamily="34" charset="0"/>
                <a:cs typeface="B Nazanin" pitchFamily="2" charset="-78"/>
              </a:rPr>
              <a:t>ج) طرح طبقه بندی مشاغل در ایران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349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349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714488"/>
            <a:ext cx="7215239" cy="34163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نیرویابی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جذب و گزینش</a:t>
            </a:r>
          </a:p>
        </p:txBody>
      </p:sp>
      <p:sp>
        <p:nvSpPr>
          <p:cNvPr id="64515" name="Rectangle 8"/>
          <p:cNvSpPr>
            <a:spLocks noChangeArrowheads="1"/>
          </p:cNvSpPr>
          <p:nvPr/>
        </p:nvSpPr>
        <p:spPr bwMode="auto">
          <a:xfrm>
            <a:off x="6738938" y="642938"/>
            <a:ext cx="1833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سوم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451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452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مقدمه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1000125"/>
            <a:ext cx="9001125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نیرویابی ، جذب و گزینش به دو علت ضرورت می یابد :</a:t>
            </a:r>
          </a:p>
          <a:p>
            <a:pPr marL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توسعه ی اهداف سازمان ها</a:t>
            </a:r>
          </a:p>
          <a:p>
            <a:pPr marL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ضایعات پرسنلی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کیفیت کار یک سازمان بستگی به کیفیت منابع انسانی آن دارد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نیرویاب از بین کارآزموده ترین مدیران انتخاب می شوند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. </a:t>
            </a:r>
          </a:p>
          <a:p>
            <a:pPr marL="266700" algn="justLow">
              <a:lnSpc>
                <a:spcPct val="140000"/>
              </a:lnSpc>
              <a:defRPr/>
            </a:pP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554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554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0" y="87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نیرویابی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785795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642938"/>
            <a:ext cx="900112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الف) تعاریف و مفاهیم نیرویابی </a:t>
            </a:r>
            <a:endParaRPr lang="fa-IR" sz="2400" b="1" dirty="0">
              <a:latin typeface="Arial" pitchFamily="34" charset="0"/>
              <a:cs typeface="B Nazanin" pitchFamily="2" charset="-78"/>
            </a:endParaRP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400" b="1" dirty="0">
                <a:latin typeface="Arial" pitchFamily="34" charset="0"/>
                <a:cs typeface="B Nazanin" pitchFamily="2" charset="-78"/>
              </a:rPr>
              <a:t>نیرویابی : </a:t>
            </a:r>
            <a:r>
              <a:rPr lang="fa-IR" sz="2400" dirty="0">
                <a:latin typeface="Arial" pitchFamily="34" charset="0"/>
                <a:cs typeface="B Nazanin" pitchFamily="2" charset="-78"/>
              </a:rPr>
              <a:t>مراحلی برای یافتن واجدان شرایط و ترغیب آنان برای استخدام در سازمان .</a:t>
            </a:r>
            <a:endParaRPr lang="fa-IR" sz="2400" b="1" dirty="0">
              <a:latin typeface="Arial" pitchFamily="34" charset="0"/>
              <a:cs typeface="B Nazanin" pitchFamily="2" charset="-78"/>
            </a:endParaRP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ب)تعیین پست های خالی سازمان قبل از نیرویابی </a:t>
            </a:r>
          </a:p>
          <a:p>
            <a:pPr marL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پست های خالی در سازمان غالباَ به خاطر ضایعات پرسنلی ایجاد می گردند .</a:t>
            </a:r>
          </a:p>
          <a:p>
            <a:pPr marL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گاهی به علت توسعه ی فعالیت های سازمانی و گاهی به سبب ایجاد مشاغل جدید در سازمان ایجاد می شوند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چند نکته : </a:t>
            </a:r>
            <a:r>
              <a:rPr lang="fa-IR" sz="2800" dirty="0">
                <a:latin typeface="Arial" pitchFamily="34" charset="0"/>
                <a:cs typeface="B Nazanin" pitchFamily="2" charset="-78"/>
              </a:rPr>
              <a:t>1.تجدید نظر در کار.2.استفاده از اضافه کاری.3.واگذاری کار به منابع خارج سازمان</a:t>
            </a:r>
            <a:endParaRPr lang="fa-IR" sz="28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656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656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ChangeArrowheads="1"/>
          </p:cNvSpPr>
          <p:nvPr/>
        </p:nvSpPr>
        <p:spPr bwMode="auto">
          <a:xfrm>
            <a:off x="0" y="714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نیرویابی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28663" y="76941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1438" y="642938"/>
            <a:ext cx="900112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ج) سیاست های کلی نیرویابی</a:t>
            </a:r>
          </a:p>
          <a:p>
            <a:pPr indent="35560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بر دونوع است : </a:t>
            </a:r>
          </a:p>
          <a:p>
            <a:pPr indent="17780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- نیرویابی از داخل سازمان 			   - نیرویابی از خارج سازمان </a:t>
            </a:r>
            <a:endParaRPr lang="fa-IR" sz="2700" b="1" dirty="0">
              <a:latin typeface="Arial" pitchFamily="34" charset="0"/>
              <a:cs typeface="B Nazanin" pitchFamily="2" charset="-78"/>
            </a:endParaRPr>
          </a:p>
          <a:p>
            <a:pPr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اتخاذ سیاست نیرویابی بستگی به شرایط و اوضاع و احوال سازمان و درجه کارآیی آن</a:t>
            </a:r>
          </a:p>
          <a:p>
            <a:pPr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د) شیوه های نیرویابی</a:t>
            </a:r>
            <a:r>
              <a:rPr lang="fa-IR" sz="2700" dirty="0">
                <a:latin typeface="Arial" pitchFamily="34" charset="0"/>
                <a:cs typeface="B Nazanin" pitchFamily="2" charset="-78"/>
              </a:rPr>
              <a:t> </a:t>
            </a:r>
          </a:p>
          <a:p>
            <a:pPr indent="35560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همه ی سازمان ها به منظور پر کردن مشاغل نیمه تخصصی و تخصصی خود در درجه اول در داخل سازمان اعلام می کنند،آنگاه به سایر منابع نیرویابی رو می آورند.</a:t>
            </a:r>
          </a:p>
          <a:p>
            <a:pPr indent="35560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نیرویابی در سطح مدیریت و سرپرستی، نخست به نشریه های تخصصی و سپس به نیروهای داخلی مراجعه میکنند. به این دلیل همواره که در سطح مدیریت بهتراز افکار جدید بهره برد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759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759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جذب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2" name="TextBox 5"/>
          <p:cNvSpPr txBox="1">
            <a:spLocks noChangeArrowheads="1"/>
          </p:cNvSpPr>
          <p:nvPr/>
        </p:nvSpPr>
        <p:spPr bwMode="auto">
          <a:xfrm>
            <a:off x="0" y="1000125"/>
            <a:ext cx="9001125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کار جذب زمانی به ثمر می رسد که در صد بیشتری از نیروی انسانی متخصص و متعهد مورد نظر و مورد نیاز سازمان را استخدام کنند.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توجه به نکات زیر می تواند جذابیت سازمان ها را افزایش دهد :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800">
                <a:cs typeface="B Nazanin" pitchFamily="2" charset="-78"/>
              </a:rPr>
              <a:t>نحوه ی مصاحبه و برخورد اولیه با نیروی متقاضی کار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800">
                <a:cs typeface="B Nazanin" pitchFamily="2" charset="-78"/>
              </a:rPr>
              <a:t>میزان حقوق و مزایای پرداختی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800">
                <a:cs typeface="B Nazanin" pitchFamily="2" charset="-78"/>
              </a:rPr>
              <a:t>طرح های بیمه بازنشستگی و از کار افتادگی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800">
                <a:cs typeface="B Nazanin" pitchFamily="2" charset="-78"/>
              </a:rPr>
              <a:t>بورسهای تحصیلی پس از چند سال خدمت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861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861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جذب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36" name="TextBox 5"/>
          <p:cNvSpPr txBox="1">
            <a:spLocks noChangeArrowheads="1"/>
          </p:cNvSpPr>
          <p:nvPr/>
        </p:nvSpPr>
        <p:spPr bwMode="auto">
          <a:xfrm>
            <a:off x="0" y="1257300"/>
            <a:ext cx="900112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برنامه های رفاهی و تفریحات سالم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امکانات رفت و آمد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تعطیلات طولانی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امکانات توسعه و پیشرفت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5"/>
            </a:pPr>
            <a:r>
              <a:rPr lang="fa-IR" sz="2800">
                <a:cs typeface="B Nazanin" pitchFamily="2" charset="-78"/>
              </a:rPr>
              <a:t>نوع وظایف و مسئولیت های واگذار شده </a:t>
            </a:r>
            <a:endParaRPr lang="fa-IR" sz="2400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6963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6964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0" y="714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گزینش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785795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735013"/>
            <a:ext cx="9001125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مقایسه ی شرایط متقاضیان شغلی با شرایط احراز مشاغل ، به منظور انتخاب بهترین نامزد از میان نامزدها .</a:t>
            </a:r>
          </a:p>
          <a:p>
            <a:pPr indent="355600" algn="justLow"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الف) گام های گزینش </a:t>
            </a:r>
          </a:p>
          <a:p>
            <a:pPr marL="901700" algn="justLow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مصاحبه های مقدماتی </a:t>
            </a:r>
          </a:p>
          <a:p>
            <a:pPr marL="901700" algn="justLow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تکمیل فرم در خواست شغل توسط متقاضی </a:t>
            </a:r>
          </a:p>
          <a:p>
            <a:pPr marL="901700" algn="justLow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ارائه سناد و مدارک لازم توسط متقاضی </a:t>
            </a:r>
          </a:p>
          <a:p>
            <a:pPr marL="901700" algn="justLow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انجام دادن تحقیقات لازم در مورد متقاضی </a:t>
            </a:r>
          </a:p>
          <a:p>
            <a:pPr marL="901700" algn="justLow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آزمونهای جسمانی </a:t>
            </a:r>
          </a:p>
          <a:p>
            <a:pPr marL="901700" algn="justLow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آزمون های استخدامی </a:t>
            </a:r>
          </a:p>
          <a:p>
            <a:pPr marL="901700" algn="justLow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مصاحبه استخدامی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066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066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گزینش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873610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1071563"/>
            <a:ext cx="9001125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گام اول – مصاحبه های مقدماتی با متقاضی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هدف آنها کسب اطلاعاتی کلی 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گام دوم – تکمیل فرم درخواست شغل توسط متقاضی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امور اداری هرسازمان ، فرمی را با توجه به اوضاع خاص خود برای سازمان شان تهیه می کنند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گام سوم – ارائه اسناد و مدارک لازم توسط متقاضی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اقدام به درخواست اسناد و مدارک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168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168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0" y="87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گزینش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785795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758825"/>
            <a:ext cx="90011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گام چهارم – انجام دادن تحقیقات لازم در مورد متقاضی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گردآوری اطلاعات در مورد متقاضی و صول اطمینان از صحت اطلاعات مندرج در فرم درخواست شغل.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گام پنجم – آزمون های جسمانی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آگاهی از تندرستی کارکنان ، بویژه در مورد بیماری های واگیردار و اعتیاد است.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گام ششم – آزمون های استخدامی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ابزارهایی برای سنجش برخی از عوامل روحی-روانی متقاضیان شغلی هستند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هدف پیش بینی میزان موفقیت متقاضیان شغلی در محیط واقعی کار است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271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271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500063" y="357188"/>
            <a:ext cx="8143875" cy="5857875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000" dirty="0"/>
          </a:p>
        </p:txBody>
      </p:sp>
      <p:sp>
        <p:nvSpPr>
          <p:cNvPr id="3" name="Hexagon 2"/>
          <p:cNvSpPr/>
          <p:nvPr/>
        </p:nvSpPr>
        <p:spPr>
          <a:xfrm>
            <a:off x="1357313" y="1214438"/>
            <a:ext cx="6215062" cy="4143375"/>
          </a:xfrm>
          <a:prstGeom prst="hexagon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000"/>
          </a:p>
        </p:txBody>
      </p:sp>
      <p:sp>
        <p:nvSpPr>
          <p:cNvPr id="4" name="Hexagon 3"/>
          <p:cNvSpPr/>
          <p:nvPr/>
        </p:nvSpPr>
        <p:spPr>
          <a:xfrm>
            <a:off x="2500313" y="1928813"/>
            <a:ext cx="4143375" cy="2714625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000"/>
          </a:p>
        </p:txBody>
      </p:sp>
      <p:cxnSp>
        <p:nvCxnSpPr>
          <p:cNvPr id="5" name="Straight Connector 4"/>
          <p:cNvCxnSpPr>
            <a:stCxn id="39" idx="2"/>
            <a:endCxn id="4" idx="2"/>
          </p:cNvCxnSpPr>
          <p:nvPr/>
        </p:nvCxnSpPr>
        <p:spPr>
          <a:xfrm rot="16200000" flipV="1">
            <a:off x="3213894" y="1893094"/>
            <a:ext cx="714375" cy="785813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2"/>
            <a:endCxn id="4" idx="2"/>
          </p:cNvCxnSpPr>
          <p:nvPr/>
        </p:nvCxnSpPr>
        <p:spPr>
          <a:xfrm rot="5400000" flipH="1" flipV="1">
            <a:off x="5287169" y="1964532"/>
            <a:ext cx="714375" cy="64293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9" idx="2"/>
            <a:endCxn id="4" idx="2"/>
          </p:cNvCxnSpPr>
          <p:nvPr/>
        </p:nvCxnSpPr>
        <p:spPr>
          <a:xfrm rot="5400000">
            <a:off x="3215481" y="3893345"/>
            <a:ext cx="714375" cy="78581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947319" y="4552157"/>
            <a:ext cx="1247775" cy="158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786063" y="3643313"/>
            <a:ext cx="1143000" cy="21431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61"/>
          <p:cNvSpPr txBox="1">
            <a:spLocks noChangeArrowheads="1"/>
          </p:cNvSpPr>
          <p:nvPr/>
        </p:nvSpPr>
        <p:spPr bwMode="auto">
          <a:xfrm>
            <a:off x="3429000" y="2100263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تحت تأثیر جو</a:t>
            </a:r>
          </a:p>
        </p:txBody>
      </p:sp>
      <p:sp>
        <p:nvSpPr>
          <p:cNvPr id="18443" name="TextBox 162"/>
          <p:cNvSpPr txBox="1">
            <a:spLocks noChangeArrowheads="1"/>
          </p:cNvSpPr>
          <p:nvPr/>
        </p:nvSpPr>
        <p:spPr bwMode="auto">
          <a:xfrm rot="3790322">
            <a:off x="4890294" y="2513807"/>
            <a:ext cx="2357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عدم تحلیل</a:t>
            </a:r>
          </a:p>
        </p:txBody>
      </p:sp>
      <p:sp>
        <p:nvSpPr>
          <p:cNvPr id="18444" name="TextBox 163"/>
          <p:cNvSpPr txBox="1">
            <a:spLocks noChangeArrowheads="1"/>
          </p:cNvSpPr>
          <p:nvPr/>
        </p:nvSpPr>
        <p:spPr bwMode="auto">
          <a:xfrm rot="-3808931">
            <a:off x="1955006" y="2515394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عدم بصیرت</a:t>
            </a:r>
          </a:p>
        </p:txBody>
      </p:sp>
      <p:sp>
        <p:nvSpPr>
          <p:cNvPr id="18445" name="TextBox 164"/>
          <p:cNvSpPr txBox="1">
            <a:spLocks noChangeArrowheads="1"/>
          </p:cNvSpPr>
          <p:nvPr/>
        </p:nvSpPr>
        <p:spPr bwMode="auto">
          <a:xfrm rot="6290858">
            <a:off x="5893594" y="3359944"/>
            <a:ext cx="65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فهیم</a:t>
            </a:r>
          </a:p>
        </p:txBody>
      </p:sp>
      <p:sp>
        <p:nvSpPr>
          <p:cNvPr id="18446" name="TextBox 165"/>
          <p:cNvSpPr txBox="1">
            <a:spLocks noChangeArrowheads="1"/>
          </p:cNvSpPr>
          <p:nvPr/>
        </p:nvSpPr>
        <p:spPr bwMode="auto">
          <a:xfrm rot="7243602">
            <a:off x="5404644" y="3698081"/>
            <a:ext cx="954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موضع</a:t>
            </a:r>
          </a:p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 گیر</a:t>
            </a:r>
          </a:p>
        </p:txBody>
      </p:sp>
      <p:sp>
        <p:nvSpPr>
          <p:cNvPr id="18447" name="TextBox 166"/>
          <p:cNvSpPr txBox="1">
            <a:spLocks noChangeArrowheads="1"/>
          </p:cNvSpPr>
          <p:nvPr/>
        </p:nvSpPr>
        <p:spPr bwMode="auto">
          <a:xfrm rot="10800000">
            <a:off x="4572000" y="3929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هدف </a:t>
            </a:r>
          </a:p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و راه</a:t>
            </a:r>
          </a:p>
        </p:txBody>
      </p:sp>
      <p:sp>
        <p:nvSpPr>
          <p:cNvPr id="18448" name="TextBox 167"/>
          <p:cNvSpPr txBox="1">
            <a:spLocks noChangeArrowheads="1"/>
          </p:cNvSpPr>
          <p:nvPr/>
        </p:nvSpPr>
        <p:spPr bwMode="auto">
          <a:xfrm rot="-6075780">
            <a:off x="2620168" y="3367882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فکر</a:t>
            </a:r>
          </a:p>
        </p:txBody>
      </p:sp>
      <p:sp>
        <p:nvSpPr>
          <p:cNvPr id="18449" name="TextBox 168"/>
          <p:cNvSpPr txBox="1">
            <a:spLocks noChangeArrowheads="1"/>
          </p:cNvSpPr>
          <p:nvPr/>
        </p:nvSpPr>
        <p:spPr bwMode="auto">
          <a:xfrm rot="-7102646">
            <a:off x="2801144" y="3763169"/>
            <a:ext cx="8572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قدرت </a:t>
            </a:r>
          </a:p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تحلیل</a:t>
            </a:r>
          </a:p>
        </p:txBody>
      </p:sp>
      <p:sp>
        <p:nvSpPr>
          <p:cNvPr id="18450" name="TextBox 169"/>
          <p:cNvSpPr txBox="1">
            <a:spLocks noChangeArrowheads="1"/>
          </p:cNvSpPr>
          <p:nvPr/>
        </p:nvSpPr>
        <p:spPr bwMode="auto">
          <a:xfrm rot="10800000">
            <a:off x="3786188" y="4006850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تصمیم </a:t>
            </a:r>
          </a:p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و عمل 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053681" y="5695157"/>
            <a:ext cx="1038225" cy="1588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52" name="TextBox 171"/>
          <p:cNvSpPr txBox="1">
            <a:spLocks noChangeArrowheads="1"/>
          </p:cNvSpPr>
          <p:nvPr/>
        </p:nvSpPr>
        <p:spPr bwMode="auto">
          <a:xfrm rot="10800000">
            <a:off x="4857750" y="5375275"/>
            <a:ext cx="13573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طرف دار</a:t>
            </a:r>
          </a:p>
        </p:txBody>
      </p:sp>
      <p:sp>
        <p:nvSpPr>
          <p:cNvPr id="18453" name="TextBox 172"/>
          <p:cNvSpPr txBox="1">
            <a:spLocks noChangeArrowheads="1"/>
          </p:cNvSpPr>
          <p:nvPr/>
        </p:nvSpPr>
        <p:spPr bwMode="auto">
          <a:xfrm rot="6966647">
            <a:off x="6561138" y="4333875"/>
            <a:ext cx="13573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حق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6215062" y="3929063"/>
            <a:ext cx="2500313" cy="1214438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4572000" y="5786438"/>
            <a:ext cx="2286000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56" name="TextBox 175"/>
          <p:cNvSpPr txBox="1">
            <a:spLocks noChangeArrowheads="1"/>
          </p:cNvSpPr>
          <p:nvPr/>
        </p:nvSpPr>
        <p:spPr bwMode="auto">
          <a:xfrm rot="-6961668">
            <a:off x="420688" y="4654550"/>
            <a:ext cx="23828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طرف دار</a:t>
            </a:r>
          </a:p>
        </p:txBody>
      </p:sp>
      <p:sp>
        <p:nvSpPr>
          <p:cNvPr id="18457" name="TextBox 176"/>
          <p:cNvSpPr txBox="1">
            <a:spLocks noChangeArrowheads="1"/>
          </p:cNvSpPr>
          <p:nvPr/>
        </p:nvSpPr>
        <p:spPr bwMode="auto">
          <a:xfrm rot="10800000">
            <a:off x="2857500" y="5751513"/>
            <a:ext cx="13573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باطل</a:t>
            </a:r>
          </a:p>
        </p:txBody>
      </p:sp>
      <p:sp>
        <p:nvSpPr>
          <p:cNvPr id="18458" name="TextBox 177"/>
          <p:cNvSpPr txBox="1">
            <a:spLocks noChangeArrowheads="1"/>
          </p:cNvSpPr>
          <p:nvPr/>
        </p:nvSpPr>
        <p:spPr bwMode="auto">
          <a:xfrm rot="6988111">
            <a:off x="5789613" y="4383088"/>
            <a:ext cx="3786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1500" b="1">
                <a:latin typeface="Calibri" pitchFamily="34" charset="0"/>
                <a:cs typeface="B Nazanin" pitchFamily="2" charset="-78"/>
              </a:rPr>
              <a:t>کسانی که می توانند در صورت لزوم</a:t>
            </a:r>
          </a:p>
          <a:p>
            <a:pPr algn="ctr" rtl="0"/>
            <a:r>
              <a:rPr lang="fa-IR" sz="1500" b="1">
                <a:latin typeface="Calibri" pitchFamily="34" charset="0"/>
                <a:cs typeface="B Nazanin" pitchFamily="2" charset="-78"/>
              </a:rPr>
              <a:t> از متاع دنیوی دست بردارند</a:t>
            </a:r>
          </a:p>
        </p:txBody>
      </p:sp>
      <p:cxnSp>
        <p:nvCxnSpPr>
          <p:cNvPr id="27" name="Straight Connector 26"/>
          <p:cNvCxnSpPr>
            <a:stCxn id="2" idx="2"/>
          </p:cNvCxnSpPr>
          <p:nvPr/>
        </p:nvCxnSpPr>
        <p:spPr>
          <a:xfrm rot="5400000" flipH="1">
            <a:off x="6804025" y="5840413"/>
            <a:ext cx="428625" cy="320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60" name="TextBox 179"/>
          <p:cNvSpPr txBox="1">
            <a:spLocks noChangeArrowheads="1"/>
          </p:cNvSpPr>
          <p:nvPr/>
        </p:nvSpPr>
        <p:spPr bwMode="auto">
          <a:xfrm rot="10800000">
            <a:off x="4572000" y="5857875"/>
            <a:ext cx="2143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1500" b="1">
                <a:latin typeface="Calibri" pitchFamily="34" charset="0"/>
                <a:cs typeface="B Nazanin" pitchFamily="2" charset="-78"/>
              </a:rPr>
              <a:t>دل سپردگان به متاع دنیا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3786981" y="1142207"/>
            <a:ext cx="1571625" cy="1588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62" name="TextBox 181"/>
          <p:cNvSpPr txBox="1">
            <a:spLocks noChangeArrowheads="1"/>
          </p:cNvSpPr>
          <p:nvPr/>
        </p:nvSpPr>
        <p:spPr bwMode="auto">
          <a:xfrm rot="3795206">
            <a:off x="6538119" y="1567656"/>
            <a:ext cx="2063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بسته به خوش طالعی </a:t>
            </a:r>
          </a:p>
        </p:txBody>
      </p:sp>
      <p:sp>
        <p:nvSpPr>
          <p:cNvPr id="18463" name="TextBox 182"/>
          <p:cNvSpPr txBox="1">
            <a:spLocks noChangeArrowheads="1"/>
          </p:cNvSpPr>
          <p:nvPr/>
        </p:nvSpPr>
        <p:spPr bwMode="auto">
          <a:xfrm>
            <a:off x="4543425" y="357188"/>
            <a:ext cx="24574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عاقبت به خیر می شوند</a:t>
            </a:r>
          </a:p>
        </p:txBody>
      </p:sp>
      <p:sp>
        <p:nvSpPr>
          <p:cNvPr id="18464" name="TextBox 183"/>
          <p:cNvSpPr txBox="1">
            <a:spLocks noChangeArrowheads="1"/>
          </p:cNvSpPr>
          <p:nvPr/>
        </p:nvSpPr>
        <p:spPr bwMode="auto">
          <a:xfrm>
            <a:off x="2222500" y="357188"/>
            <a:ext cx="24209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اگر بخت با انها یار نبود </a:t>
            </a:r>
          </a:p>
        </p:txBody>
      </p:sp>
      <p:sp>
        <p:nvSpPr>
          <p:cNvPr id="18465" name="TextBox 184"/>
          <p:cNvSpPr txBox="1">
            <a:spLocks noChangeArrowheads="1"/>
          </p:cNvSpPr>
          <p:nvPr/>
        </p:nvSpPr>
        <p:spPr bwMode="auto">
          <a:xfrm rot="-3803167">
            <a:off x="239713" y="1604963"/>
            <a:ext cx="26177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2000" b="1">
                <a:latin typeface="Calibri" pitchFamily="34" charset="0"/>
                <a:cs typeface="B Nazanin" pitchFamily="2" charset="-78"/>
              </a:rPr>
              <a:t>عاقبت به شر می شوند</a:t>
            </a:r>
          </a:p>
        </p:txBody>
      </p:sp>
      <p:sp>
        <p:nvSpPr>
          <p:cNvPr id="18466" name="TextBox 185"/>
          <p:cNvSpPr txBox="1">
            <a:spLocks noChangeArrowheads="1"/>
          </p:cNvSpPr>
          <p:nvPr/>
        </p:nvSpPr>
        <p:spPr bwMode="auto">
          <a:xfrm rot="-3794403">
            <a:off x="13494" y="1343819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400">
                <a:latin typeface="Calibri" pitchFamily="34" charset="0"/>
                <a:cs typeface="B Titr" pitchFamily="2" charset="-78"/>
              </a:rPr>
              <a:t>عوام و خواص از</a:t>
            </a:r>
          </a:p>
        </p:txBody>
      </p:sp>
      <p:sp>
        <p:nvSpPr>
          <p:cNvPr id="18467" name="Rectangle 201"/>
          <p:cNvSpPr>
            <a:spLocks noChangeArrowheads="1"/>
          </p:cNvSpPr>
          <p:nvPr/>
        </p:nvSpPr>
        <p:spPr bwMode="auto">
          <a:xfrm rot="-7003707">
            <a:off x="-472281" y="4760119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2400">
                <a:latin typeface="Calibri" pitchFamily="34" charset="0"/>
                <a:cs typeface="B Titr" pitchFamily="2" charset="-78"/>
              </a:rPr>
              <a:t>دیدگاه مقام معظم رهبری </a:t>
            </a:r>
            <a:endParaRPr lang="fa-IR" sz="2400">
              <a:latin typeface="Calibri" pitchFamily="34" charset="0"/>
            </a:endParaRPr>
          </a:p>
        </p:txBody>
      </p:sp>
      <p:sp>
        <p:nvSpPr>
          <p:cNvPr id="18468" name="TextBox 202"/>
          <p:cNvSpPr txBox="1">
            <a:spLocks noChangeArrowheads="1"/>
          </p:cNvSpPr>
          <p:nvPr/>
        </p:nvSpPr>
        <p:spPr bwMode="auto">
          <a:xfrm rot="6992095">
            <a:off x="7154069" y="4699794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400">
                <a:latin typeface="Calibri" pitchFamily="34" charset="0"/>
                <a:cs typeface="B Titr" pitchFamily="2" charset="-78"/>
              </a:rPr>
              <a:t>در یک </a:t>
            </a:r>
          </a:p>
        </p:txBody>
      </p:sp>
      <p:sp>
        <p:nvSpPr>
          <p:cNvPr id="18469" name="TextBox 203"/>
          <p:cNvSpPr txBox="1">
            <a:spLocks noChangeArrowheads="1"/>
          </p:cNvSpPr>
          <p:nvPr/>
        </p:nvSpPr>
        <p:spPr bwMode="auto">
          <a:xfrm rot="3830774">
            <a:off x="7077869" y="1340644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400">
                <a:latin typeface="Calibri" pitchFamily="34" charset="0"/>
                <a:cs typeface="B Titr" pitchFamily="2" charset="-78"/>
              </a:rPr>
              <a:t>نگاه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5357813" y="3571875"/>
            <a:ext cx="1000125" cy="28575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Hexagon 38"/>
          <p:cNvSpPr/>
          <p:nvPr/>
        </p:nvSpPr>
        <p:spPr>
          <a:xfrm>
            <a:off x="3643313" y="2643188"/>
            <a:ext cx="2000250" cy="1285875"/>
          </a:xfrm>
          <a:prstGeom prst="hexagon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400"/>
          </a:p>
        </p:txBody>
      </p:sp>
      <p:cxnSp>
        <p:nvCxnSpPr>
          <p:cNvPr id="40" name="Straight Connector 39"/>
          <p:cNvCxnSpPr>
            <a:stCxn id="39" idx="2"/>
            <a:endCxn id="4" idx="2"/>
          </p:cNvCxnSpPr>
          <p:nvPr/>
        </p:nvCxnSpPr>
        <p:spPr>
          <a:xfrm rot="16200000" flipH="1">
            <a:off x="5287169" y="3964782"/>
            <a:ext cx="714375" cy="64293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73" name="TextBox 153"/>
          <p:cNvSpPr txBox="1">
            <a:spLocks noChangeArrowheads="1"/>
          </p:cNvSpPr>
          <p:nvPr/>
        </p:nvSpPr>
        <p:spPr bwMode="auto">
          <a:xfrm>
            <a:off x="4000500" y="333375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800">
                <a:latin typeface="Calibri" pitchFamily="34" charset="0"/>
                <a:cs typeface="B Titr" pitchFamily="2" charset="-78"/>
              </a:rPr>
              <a:t>خواص</a:t>
            </a:r>
          </a:p>
        </p:txBody>
      </p:sp>
      <p:sp>
        <p:nvSpPr>
          <p:cNvPr id="18474" name="TextBox 152"/>
          <p:cNvSpPr txBox="1">
            <a:spLocks noChangeArrowheads="1"/>
          </p:cNvSpPr>
          <p:nvPr/>
        </p:nvSpPr>
        <p:spPr bwMode="auto">
          <a:xfrm>
            <a:off x="3929063" y="2714625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800">
                <a:latin typeface="Calibri" pitchFamily="34" charset="0"/>
                <a:cs typeface="B Titr" pitchFamily="2" charset="-78"/>
              </a:rPr>
              <a:t>عوام</a:t>
            </a:r>
          </a:p>
        </p:txBody>
      </p:sp>
      <p:cxnSp>
        <p:nvCxnSpPr>
          <p:cNvPr id="43" name="Straight Connector 42"/>
          <p:cNvCxnSpPr>
            <a:endCxn id="2" idx="2"/>
          </p:cNvCxnSpPr>
          <p:nvPr/>
        </p:nvCxnSpPr>
        <p:spPr>
          <a:xfrm rot="10800000">
            <a:off x="500063" y="3286125"/>
            <a:ext cx="8143875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76" name="TextBox 161"/>
          <p:cNvSpPr txBox="1">
            <a:spLocks noChangeArrowheads="1"/>
          </p:cNvSpPr>
          <p:nvPr/>
        </p:nvSpPr>
        <p:spPr bwMode="auto">
          <a:xfrm rot="3822218">
            <a:off x="6103937" y="2286001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تأثیر پذیر</a:t>
            </a:r>
          </a:p>
        </p:txBody>
      </p:sp>
      <p:cxnSp>
        <p:nvCxnSpPr>
          <p:cNvPr id="45" name="Straight Connector 44"/>
          <p:cNvCxnSpPr>
            <a:stCxn id="4" idx="2"/>
            <a:endCxn id="3" idx="2"/>
          </p:cNvCxnSpPr>
          <p:nvPr/>
        </p:nvCxnSpPr>
        <p:spPr>
          <a:xfrm rot="5400000" flipH="1" flipV="1">
            <a:off x="5894387" y="1285876"/>
            <a:ext cx="714375" cy="5715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" idx="2"/>
            <a:endCxn id="3" idx="2"/>
          </p:cNvCxnSpPr>
          <p:nvPr/>
        </p:nvCxnSpPr>
        <p:spPr>
          <a:xfrm rot="16200000" flipV="1">
            <a:off x="2428081" y="1178720"/>
            <a:ext cx="714375" cy="78581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" idx="2"/>
            <a:endCxn id="3" idx="2"/>
          </p:cNvCxnSpPr>
          <p:nvPr/>
        </p:nvCxnSpPr>
        <p:spPr>
          <a:xfrm rot="5400000">
            <a:off x="2428081" y="4607720"/>
            <a:ext cx="714375" cy="78581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" idx="2"/>
            <a:endCxn id="3" idx="2"/>
          </p:cNvCxnSpPr>
          <p:nvPr/>
        </p:nvCxnSpPr>
        <p:spPr>
          <a:xfrm rot="16200000" flipH="1">
            <a:off x="5894387" y="4714876"/>
            <a:ext cx="714375" cy="5715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81" name="TextBox 161"/>
          <p:cNvSpPr txBox="1">
            <a:spLocks noChangeArrowheads="1"/>
          </p:cNvSpPr>
          <p:nvPr/>
        </p:nvSpPr>
        <p:spPr bwMode="auto">
          <a:xfrm rot="6996197">
            <a:off x="6051550" y="3921126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تأثیر گذار</a:t>
            </a:r>
          </a:p>
        </p:txBody>
      </p:sp>
      <p:sp>
        <p:nvSpPr>
          <p:cNvPr id="18482" name="TextBox 161"/>
          <p:cNvSpPr txBox="1">
            <a:spLocks noChangeArrowheads="1"/>
          </p:cNvSpPr>
          <p:nvPr/>
        </p:nvSpPr>
        <p:spPr bwMode="auto">
          <a:xfrm rot="10800000">
            <a:off x="4610100" y="4814888"/>
            <a:ext cx="1462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هدایت کننده</a:t>
            </a:r>
            <a:endParaRPr lang="en-US" sz="2000" b="1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8483" name="TextBox 161"/>
          <p:cNvSpPr txBox="1">
            <a:spLocks noChangeArrowheads="1"/>
          </p:cNvSpPr>
          <p:nvPr/>
        </p:nvSpPr>
        <p:spPr bwMode="auto">
          <a:xfrm rot="10800000">
            <a:off x="3000375" y="4643438"/>
            <a:ext cx="1462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رهبری کننده </a:t>
            </a:r>
          </a:p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(پیشرو)</a:t>
            </a:r>
          </a:p>
        </p:txBody>
      </p:sp>
      <p:sp>
        <p:nvSpPr>
          <p:cNvPr id="18484" name="TextBox 161"/>
          <p:cNvSpPr txBox="1">
            <a:spLocks noChangeArrowheads="1"/>
          </p:cNvSpPr>
          <p:nvPr/>
        </p:nvSpPr>
        <p:spPr bwMode="auto">
          <a:xfrm rot="-6986480">
            <a:off x="1270794" y="3823494"/>
            <a:ext cx="1966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تعیین کننده هدف و دعوت کننده به آن </a:t>
            </a:r>
          </a:p>
        </p:txBody>
      </p:sp>
      <p:sp>
        <p:nvSpPr>
          <p:cNvPr id="18485" name="TextBox 161"/>
          <p:cNvSpPr txBox="1">
            <a:spLocks noChangeArrowheads="1"/>
          </p:cNvSpPr>
          <p:nvPr/>
        </p:nvSpPr>
        <p:spPr bwMode="auto">
          <a:xfrm rot="-3841400">
            <a:off x="1263650" y="2041525"/>
            <a:ext cx="1965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تحمیل هدف و دعوت شونده به ان  </a:t>
            </a:r>
          </a:p>
        </p:txBody>
      </p:sp>
      <p:sp>
        <p:nvSpPr>
          <p:cNvPr id="18486" name="TextBox 161"/>
          <p:cNvSpPr txBox="1">
            <a:spLocks noChangeArrowheads="1"/>
          </p:cNvSpPr>
          <p:nvPr/>
        </p:nvSpPr>
        <p:spPr bwMode="auto">
          <a:xfrm>
            <a:off x="3038475" y="1214438"/>
            <a:ext cx="1462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رهبری شونده </a:t>
            </a:r>
          </a:p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(پیرو)</a:t>
            </a:r>
          </a:p>
        </p:txBody>
      </p:sp>
      <p:sp>
        <p:nvSpPr>
          <p:cNvPr id="18487" name="TextBox 161"/>
          <p:cNvSpPr txBox="1">
            <a:spLocks noChangeArrowheads="1"/>
          </p:cNvSpPr>
          <p:nvPr/>
        </p:nvSpPr>
        <p:spPr bwMode="auto">
          <a:xfrm>
            <a:off x="4610100" y="1357313"/>
            <a:ext cx="1462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2000" b="1">
                <a:latin typeface="Calibri" pitchFamily="34" charset="0"/>
                <a:cs typeface="B Nazanin" pitchFamily="2" charset="-78"/>
              </a:rPr>
              <a:t>هدایت شونده</a:t>
            </a:r>
          </a:p>
        </p:txBody>
      </p:sp>
      <p:sp>
        <p:nvSpPr>
          <p:cNvPr id="63" name="Oval 62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اصول و کاربست آزمون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32" name="TextBox 5"/>
          <p:cNvSpPr txBox="1">
            <a:spLocks noChangeArrowheads="1"/>
          </p:cNvSpPr>
          <p:nvPr/>
        </p:nvSpPr>
        <p:spPr bwMode="auto">
          <a:xfrm>
            <a:off x="71438" y="928688"/>
            <a:ext cx="9001125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800" b="1">
                <a:cs typeface="B Nazanin" pitchFamily="2" charset="-78"/>
              </a:rPr>
              <a:t>استفاده از تجزیه ی شغل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>
                <a:cs typeface="B Nazanin" pitchFamily="2" charset="-78"/>
              </a:rPr>
              <a:t>شرح شغل و شرایط احراز مشاغل در استفاده از آزمون های استخدامی باید عموماً به این فرم ها مراجعه و بر اساس شرایط مندرج در انها ، آزمون های استخدامی مناسب را انتخاب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 startAt="2"/>
            </a:pPr>
            <a:r>
              <a:rPr lang="fa-IR" sz="2800" b="1">
                <a:cs typeface="B Nazanin" pitchFamily="2" charset="-78"/>
              </a:rPr>
              <a:t>قابلیت اعتماد (پایایی آزمون)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>
                <a:cs typeface="B Nazanin" pitchFamily="2" charset="-78"/>
              </a:rPr>
              <a:t>اطمینان از قابلیت اعتماد آزمون مورد استفاده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>
                <a:cs typeface="B Nazanin" pitchFamily="2" charset="-78"/>
              </a:rPr>
              <a:t>قابلیت اعتماد ، درجه ی صحت آزمون های استخدامی که در نتیجه استفاده ی مکرر از آنها حاصل گردیده است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373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373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اصول و کاربست آزمون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1229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781050"/>
            <a:ext cx="900112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اعتبار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آزمون باید از درجه ی اعتبار بالایی برخوردار باشند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منظور از اعتبار این پرسشی است که آیا آزمون در حقیقت ، ان چیزی را که ما می خواهیم ، اندازه گیری می کند یا خیر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اعتبار پیش بینی آزمون ، پیشبینی میزان موفقیت متقاضیان شغلی در اینده که به وسیله ی آزمون های استخدامی سنجیده می شوند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لزوم استفاده از افراد متخصص 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آزمون های استخدامی را باید افراد متخصص و اموزش دیده استفاده و تفسیر کنند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475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476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0" y="158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آزمون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1229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80" name="TextBox 5"/>
          <p:cNvSpPr txBox="1">
            <a:spLocks noChangeArrowheads="1"/>
          </p:cNvSpPr>
          <p:nvPr/>
        </p:nvSpPr>
        <p:spPr bwMode="auto">
          <a:xfrm>
            <a:off x="71438" y="958850"/>
            <a:ext cx="90011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800">
                <a:cs typeface="B Nazanin" pitchFamily="2" charset="-78"/>
              </a:rPr>
              <a:t>استفاده از انواع این آزمون ها بستگی به نوع و سطح مشاغل دارد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fa-IR" sz="2800" b="1">
                <a:cs typeface="B Nazanin" pitchFamily="2" charset="-78"/>
              </a:rPr>
              <a:t>آزمون های سنجش استعداد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>
                <a:cs typeface="B Nazanin" pitchFamily="2" charset="-78"/>
              </a:rPr>
              <a:t>آزمون هایی هستند که برای سنجش احتمال موفقیت فرد در فعالیت هایی که هنوز برای آنها آموزش ندیده است ، مورد استفاده قرار می گیرند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buFont typeface="Calibri" pitchFamily="34" charset="0"/>
              <a:buAutoNum type="arabicPeriod" startAt="2"/>
            </a:pPr>
            <a:r>
              <a:rPr lang="fa-IR" sz="2800" b="1">
                <a:cs typeface="B Nazanin" pitchFamily="2" charset="-78"/>
              </a:rPr>
              <a:t>آزمون های سنجش هوش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>
                <a:cs typeface="B Nazanin" pitchFamily="2" charset="-78"/>
              </a:rPr>
              <a:t>برای پی بردن به میزان حافظه ، دقت ، سرعت درک ، فدرت تشخیص ، کفایت و لیاقت کلی ، که همگی از نمودهای مختلف هوش و یا توانایی های ذهنی هستند ، طراحی و تنظیم گردیده اند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578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578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ChangeArrowheads="1"/>
          </p:cNvSpPr>
          <p:nvPr/>
        </p:nvSpPr>
        <p:spPr bwMode="auto">
          <a:xfrm>
            <a:off x="0" y="2857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آزمون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3879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4" name="TextBox 5"/>
          <p:cNvSpPr txBox="1">
            <a:spLocks noChangeArrowheads="1"/>
          </p:cNvSpPr>
          <p:nvPr/>
        </p:nvSpPr>
        <p:spPr bwMode="auto">
          <a:xfrm>
            <a:off x="71438" y="1354138"/>
            <a:ext cx="900112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3"/>
            </a:pPr>
            <a:r>
              <a:rPr lang="fa-IR" sz="2800" b="1">
                <a:cs typeface="B Nazanin" pitchFamily="2" charset="-78"/>
              </a:rPr>
              <a:t>آزمون های سنجش میزان کسب موفقیت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>
                <a:cs typeface="B Nazanin" pitchFamily="2" charset="-78"/>
              </a:rPr>
              <a:t>برای سنجش موفقیت هایی به کار می روند که فرد در گذشته آنها را کسب کرده است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3"/>
            </a:pPr>
            <a:r>
              <a:rPr lang="fa-IR" sz="2800" b="1">
                <a:cs typeface="B Nazanin" pitchFamily="2" charset="-78"/>
              </a:rPr>
              <a:t>آزمون های سنجش علاقه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>
                <a:cs typeface="B Nazanin" pitchFamily="2" charset="-78"/>
              </a:rPr>
              <a:t>بدیهی است افرادی که به شغلی علاقه مند باشند ، احتمال موفقیت آنان در کار و مسئولیت های شغلی بیشتر است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680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680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آزمون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3879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28" name="TextBox 5"/>
          <p:cNvSpPr txBox="1">
            <a:spLocks noChangeArrowheads="1"/>
          </p:cNvSpPr>
          <p:nvPr/>
        </p:nvSpPr>
        <p:spPr bwMode="auto">
          <a:xfrm>
            <a:off x="71438" y="1214438"/>
            <a:ext cx="900112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5"/>
            </a:pPr>
            <a:r>
              <a:rPr lang="fa-IR" sz="2800" b="1">
                <a:cs typeface="B Nazanin" pitchFamily="2" charset="-78"/>
              </a:rPr>
              <a:t>آزمون های سنجش شخصیت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>
                <a:cs typeface="B Nazanin" pitchFamily="2" charset="-78"/>
              </a:rPr>
              <a:t>بسیاری از افراد دارای استعداد کافی ، بهره ی هوشی و تجزیه ی لازم برای انجام دادن یک کار ممکن است از نظر شخصیتی دارای مشکلاتی باشند . این گونه افراد نمی توانند نظر و یاری همکاران رده های بالا و پایین را به خود جلب کنند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a-IR" sz="800">
              <a:cs typeface="B Nazanin" pitchFamily="2" charset="-78"/>
            </a:endParaRP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6"/>
            </a:pPr>
            <a:r>
              <a:rPr lang="fa-IR" sz="2800" b="1">
                <a:cs typeface="B Nazanin" pitchFamily="2" charset="-78"/>
              </a:rPr>
              <a:t>آزمون های سنجش آموزش پذیری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>
                <a:cs typeface="B Nazanin" pitchFamily="2" charset="-78"/>
              </a:rPr>
              <a:t>برای سنجش میزان آموزش پذیری متقاضیان شغلی استفاده می شود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783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783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0" y="87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گزینش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28663" y="78579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2" name="TextBox 5"/>
          <p:cNvSpPr txBox="1">
            <a:spLocks noChangeArrowheads="1"/>
          </p:cNvSpPr>
          <p:nvPr/>
        </p:nvSpPr>
        <p:spPr bwMode="auto">
          <a:xfrm>
            <a:off x="71438" y="709613"/>
            <a:ext cx="9001125" cy="586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buFontTx/>
              <a:buBlip>
                <a:blip r:embed="rId2"/>
              </a:buBlip>
            </a:pPr>
            <a:r>
              <a:rPr lang="fa-IR" sz="2500" b="1">
                <a:cs typeface="B Nazanin" pitchFamily="2" charset="-78"/>
              </a:rPr>
              <a:t>گام هفتم – مصاحبه ی استخدامی </a:t>
            </a:r>
          </a:p>
          <a:p>
            <a:pPr indent="355600" algn="justLow">
              <a:lnSpc>
                <a:spcPct val="150000"/>
              </a:lnSpc>
            </a:pPr>
            <a:r>
              <a:rPr lang="fa-IR" sz="2500">
                <a:cs typeface="B Nazanin" pitchFamily="2" charset="-78"/>
              </a:rPr>
              <a:t>گفت و گوهای رویاروی میان متقاضیان شغلی و نماینده ی سازمان استخدام کننده برای به دست آوردن اطلاعات در مورد شرایط و ویژگی های داوطلبان شغلی و ارائه اطلاعات لازم در مورد سازمان به متقاضی شغل .</a:t>
            </a:r>
          </a:p>
          <a:p>
            <a:pPr indent="355600" algn="justLow">
              <a:lnSpc>
                <a:spcPct val="150000"/>
              </a:lnSpc>
            </a:pPr>
            <a:r>
              <a:rPr lang="fa-IR" sz="2500">
                <a:cs typeface="B Nazanin" pitchFamily="2" charset="-78"/>
              </a:rPr>
              <a:t>می توان گفت مصاحبه ی استخدامی عبارت است از گفت و گوی دو جانبه و هدف دار که در آن مصاحبه گر در پی کسب اطلاعات در مورد متقاضی شغل و مصاحبه شونده در پی اطلاعاتی در مورد شغل  است . </a:t>
            </a:r>
          </a:p>
          <a:p>
            <a:pPr indent="355600" algn="justLow">
              <a:lnSpc>
                <a:spcPct val="150000"/>
              </a:lnSpc>
            </a:pPr>
            <a:r>
              <a:rPr lang="fa-IR" sz="2500">
                <a:cs typeface="B Nazanin" pitchFamily="2" charset="-78"/>
              </a:rPr>
              <a:t>رسیدن به هدفهای مصاحبه های استخدامی ، بستگی به این نکته ی مهم دارد که مصاحبه کننده چه بگوید ، چه رفتاری را از خود نشان دهد و چگونه فضایی برای مصاحبه ایجاد کند . </a:t>
            </a: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885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885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مصاحبه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1229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984250"/>
            <a:ext cx="9001125" cy="528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مصاحبه های استخدامی را از نظر نوع می توان به پنج دسته تقسیم کرد :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1. مصاحبه ی از قبل طرح ریزی شده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برای کاهش درجه ی آزادی عمل در تفسیر مصاحبه گر توصیه شده است . روش و حتی سوال مصاحبه را از قبل طرح ریزی و تعیین می کنند .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اطلاعات در یافت شده اعتبار بیشتری از دیگر انواع مصاحبه دارد .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2. مصاحبه ی آزاد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از قبل طراحی نگردیده و بیشترین حد آزادی را به مصاحبه کننده می دهد .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3. مصاحبه ی ترکیبی (نیمه آزاد و نیمه طرح ریزی شده) </a:t>
            </a:r>
          </a:p>
          <a:p>
            <a:pPr marL="3556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برگزیده ای است از مزایای آن دو نوع مصاحبه قبل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7987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7988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مصاحبه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1229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00" name="TextBox 5"/>
          <p:cNvSpPr txBox="1">
            <a:spLocks noChangeArrowheads="1"/>
          </p:cNvSpPr>
          <p:nvPr/>
        </p:nvSpPr>
        <p:spPr bwMode="auto">
          <a:xfrm>
            <a:off x="71438" y="989013"/>
            <a:ext cx="9001125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 b="1">
                <a:cs typeface="B Nazanin" pitchFamily="2" charset="-78"/>
              </a:rPr>
              <a:t>4. مصاحبه ی گروهی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>
                <a:cs typeface="B Nazanin" pitchFamily="2" charset="-78"/>
              </a:rPr>
              <a:t>عبارت است از سنجش متقاضی شغل از ابعاد مختلف در یک زمان و تصمیم گیری بهتر به وسیله ی گروه . این نوع برای مشاغل سطوح بالای سازمانی استفاده می شود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 b="1">
                <a:cs typeface="B Nazanin" pitchFamily="2" charset="-78"/>
              </a:rPr>
              <a:t>5. مصاحبه همراه با فشارهای عصبی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</a:pPr>
            <a:r>
              <a:rPr lang="fa-IR" sz="2800">
                <a:cs typeface="B Nazanin" pitchFamily="2" charset="-78"/>
              </a:rPr>
              <a:t>به جای گردآوری اطلاعات ، بازتابهای روحی-روانی و یا عصبی متقاضی را مورد مشاهده قرار می دهد . برای مشاغلی که فشار های روحی-روانی و عصبی بسیاری داشته باشند . </a:t>
            </a:r>
            <a:endParaRPr lang="fa-IR" sz="28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090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090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مصاحبه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91229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24" name="TextBox 5"/>
          <p:cNvSpPr txBox="1">
            <a:spLocks noChangeArrowheads="1"/>
          </p:cNvSpPr>
          <p:nvPr/>
        </p:nvSpPr>
        <p:spPr bwMode="auto">
          <a:xfrm>
            <a:off x="71438" y="952500"/>
            <a:ext cx="90011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6. نحوه برگزاری مصاحبه </a:t>
            </a:r>
          </a:p>
          <a:p>
            <a:pPr marL="88900"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نخست : </a:t>
            </a:r>
            <a:r>
              <a:rPr lang="fa-IR" sz="2800">
                <a:cs typeface="B Nazanin" pitchFamily="2" charset="-78"/>
              </a:rPr>
              <a:t>کاملاً گوش کنند و برای اطلاعات ارزش قایل بشوند . </a:t>
            </a:r>
          </a:p>
          <a:p>
            <a:pPr marL="88900"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دوم : </a:t>
            </a:r>
            <a:r>
              <a:rPr lang="fa-IR" sz="2800">
                <a:cs typeface="B Nazanin" pitchFamily="2" charset="-78"/>
              </a:rPr>
              <a:t>حالات مورد مشاهده قرار گیرد و به تنشها توجه شود. </a:t>
            </a:r>
          </a:p>
          <a:p>
            <a:pPr marL="88900"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سوم : </a:t>
            </a:r>
            <a:r>
              <a:rPr lang="fa-IR" sz="2800">
                <a:cs typeface="B Nazanin" pitchFamily="2" charset="-78"/>
              </a:rPr>
              <a:t>سوالات تهدید کننده ، مشکوک ، گمراه کننده و از این قبیل نباشند . </a:t>
            </a:r>
          </a:p>
          <a:p>
            <a:pPr marL="88900"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چهارم : </a:t>
            </a:r>
            <a:r>
              <a:rPr lang="fa-IR" sz="2800">
                <a:cs typeface="B Nazanin" pitchFamily="2" charset="-78"/>
              </a:rPr>
              <a:t>اطلاعات نباید مورد تفسیر شخصی قرار گیرند . </a:t>
            </a:r>
          </a:p>
          <a:p>
            <a:pPr marL="88900" algn="justLow">
              <a:lnSpc>
                <a:spcPct val="150000"/>
              </a:lnSpc>
            </a:pPr>
            <a:r>
              <a:rPr lang="fa-IR" sz="2800" b="1">
                <a:cs typeface="B Nazanin" pitchFamily="2" charset="-78"/>
              </a:rPr>
              <a:t>7. گزارش مصاحبه </a:t>
            </a:r>
          </a:p>
          <a:p>
            <a:pPr marL="88900" algn="justLow">
              <a:lnSpc>
                <a:spcPct val="150000"/>
              </a:lnSpc>
            </a:pPr>
            <a:r>
              <a:rPr lang="fa-IR" sz="2800">
                <a:cs typeface="B Nazanin" pitchFamily="2" charset="-78"/>
              </a:rPr>
              <a:t>توجه به کلیه اطلاعات موجود در پرونده ، نتایج آزمون های جسمانی و استخدامی.</a:t>
            </a:r>
          </a:p>
          <a:p>
            <a:pPr marL="88900" algn="justLow">
              <a:lnSpc>
                <a:spcPct val="150000"/>
              </a:lnSpc>
            </a:pPr>
            <a:r>
              <a:rPr lang="fa-IR" sz="2800">
                <a:cs typeface="B Nazanin" pitchFamily="2" charset="-78"/>
              </a:rPr>
              <a:t>و همچنین نتیجه ی مصاحبه و گزارش آن را در فرم هایی برای مسؤلان بفرستند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192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192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0" y="714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انواع مصاحبه های استخدامی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78579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48" name="TextBox 5"/>
          <p:cNvSpPr txBox="1">
            <a:spLocks noChangeArrowheads="1"/>
          </p:cNvSpPr>
          <p:nvPr/>
        </p:nvSpPr>
        <p:spPr bwMode="auto">
          <a:xfrm>
            <a:off x="71438" y="571500"/>
            <a:ext cx="9001125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justLow">
              <a:lnSpc>
                <a:spcPct val="150000"/>
              </a:lnSpc>
            </a:pPr>
            <a:r>
              <a:rPr lang="fa-IR" sz="2500" b="1">
                <a:cs typeface="B Nazanin" pitchFamily="2" charset="-78"/>
              </a:rPr>
              <a:t>8. سیاست های مصاحبه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 b="1">
                <a:cs typeface="B Nazanin" pitchFamily="2" charset="-78"/>
              </a:rPr>
              <a:t>الف) سیاست یکدلانه (صمیمانه و صادقانه)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>
                <a:cs typeface="B Nazanin" pitchFamily="2" charset="-78"/>
              </a:rPr>
              <a:t>فضای مصاحبه دوستانه است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 b="1">
                <a:cs typeface="B Nazanin" pitchFamily="2" charset="-78"/>
              </a:rPr>
              <a:t>ب) سیاست حل مشکل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>
                <a:cs typeface="B Nazanin" pitchFamily="2" charset="-78"/>
              </a:rPr>
              <a:t>مشکل خاصی را مطرح می کنند و راه حل های متقاضی را مورد سنجش قرار می دهند.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 b="1">
                <a:cs typeface="B Nazanin" pitchFamily="2" charset="-78"/>
              </a:rPr>
              <a:t>ج) فشار روانی (استرس)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>
                <a:cs typeface="B Nazanin" pitchFamily="2" charset="-78"/>
              </a:rPr>
              <a:t>قرار دادن متقاضی شغل در موقعیت های فشار روحی-روانی و یا عصبی . محاسن این روش یافتن نقاط قوت و ضعف رفتاری متقاضیان شغلی است .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 b="1">
                <a:cs typeface="B Nazanin" pitchFamily="2" charset="-78"/>
              </a:rPr>
              <a:t>د) روش تلخ و شیرین </a:t>
            </a:r>
          </a:p>
          <a:p>
            <a:pPr marL="88900" algn="justLow">
              <a:lnSpc>
                <a:spcPct val="150000"/>
              </a:lnSpc>
            </a:pPr>
            <a:r>
              <a:rPr lang="fa-IR" sz="2500">
                <a:cs typeface="B Nazanin" pitchFamily="2" charset="-78"/>
              </a:rPr>
              <a:t>گاهی مصاحبه شونده احساس آرامش می کند و گاهی تحت فشار قرار می گیرد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295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295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214438"/>
            <a:ext cx="8929688" cy="50784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اول : ماهیت مدیریت منابع انسانی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مقدمه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فلسفه مدیریت منابع انسانی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مفهوم مدیریت منابع انسانی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تاریخچه و نقش  مدیریت منابع انسانی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اهداف مدیریت منابع انسانی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وظایف و مسئولیت های مدیریت منابع انسانی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سیاست و خط مشی های مدیریت منابع انسانی</a:t>
            </a:r>
          </a:p>
        </p:txBody>
      </p:sp>
      <p:sp>
        <p:nvSpPr>
          <p:cNvPr id="9" name="Oval 8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معیار های گزینش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3879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72" name="TextBox 5"/>
          <p:cNvSpPr txBox="1">
            <a:spLocks noChangeArrowheads="1"/>
          </p:cNvSpPr>
          <p:nvPr/>
        </p:nvSpPr>
        <p:spPr bwMode="auto">
          <a:xfrm>
            <a:off x="71438" y="1022350"/>
            <a:ext cx="9001125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40000"/>
              </a:lnSpc>
            </a:pPr>
            <a:r>
              <a:rPr lang="fa-IR" sz="2800" b="1">
                <a:cs typeface="B Nazanin" pitchFamily="2" charset="-78"/>
              </a:rPr>
              <a:t>سازمان ها معیار هایی برای گزینش دارند که عمدتاً به سه نوع است : </a:t>
            </a:r>
          </a:p>
          <a:p>
            <a:pPr indent="355600" algn="justLow">
              <a:lnSpc>
                <a:spcPct val="140000"/>
              </a:lnSpc>
            </a:pPr>
            <a:r>
              <a:rPr lang="fa-IR" sz="2800" b="1">
                <a:cs typeface="B Nazanin" pitchFamily="2" charset="-78"/>
              </a:rPr>
              <a:t>معیار های سازمانی : </a:t>
            </a:r>
          </a:p>
          <a:p>
            <a:pPr indent="355600" algn="justLow">
              <a:lnSpc>
                <a:spcPct val="140000"/>
              </a:lnSpc>
            </a:pPr>
            <a:r>
              <a:rPr lang="fa-IR" sz="2800">
                <a:cs typeface="B Nazanin" pitchFamily="2" charset="-78"/>
              </a:rPr>
              <a:t>ویژگی های لازم برای موفقیت آمیز بودن شغل در سازمان </a:t>
            </a:r>
          </a:p>
          <a:p>
            <a:pPr indent="355600" algn="justLow">
              <a:lnSpc>
                <a:spcPct val="140000"/>
              </a:lnSpc>
            </a:pPr>
            <a:r>
              <a:rPr lang="fa-IR" sz="2800" b="1">
                <a:cs typeface="B Nazanin" pitchFamily="2" charset="-78"/>
              </a:rPr>
              <a:t>معیار های اخلاقی : </a:t>
            </a:r>
            <a:endParaRPr lang="fa-IR" sz="2800">
              <a:cs typeface="B Nazanin" pitchFamily="2" charset="-78"/>
            </a:endParaRPr>
          </a:p>
          <a:p>
            <a:pPr indent="355600" algn="justLow">
              <a:lnSpc>
                <a:spcPct val="140000"/>
              </a:lnSpc>
            </a:pPr>
            <a:r>
              <a:rPr lang="fa-IR" sz="2800">
                <a:cs typeface="B Nazanin" pitchFamily="2" charset="-78"/>
              </a:rPr>
              <a:t>یک سلسله از رفتار های پذیرفتنی جوامع انسانی </a:t>
            </a:r>
          </a:p>
          <a:p>
            <a:pPr indent="355600" algn="justLow">
              <a:lnSpc>
                <a:spcPct val="140000"/>
              </a:lnSpc>
            </a:pPr>
            <a:r>
              <a:rPr lang="fa-IR" sz="2800" b="1">
                <a:cs typeface="B Nazanin" pitchFamily="2" charset="-78"/>
              </a:rPr>
              <a:t>معیار های ارزشی :</a:t>
            </a:r>
          </a:p>
          <a:p>
            <a:pPr indent="355600" algn="justLow">
              <a:lnSpc>
                <a:spcPct val="140000"/>
              </a:lnSpc>
            </a:pPr>
            <a:r>
              <a:rPr lang="fa-IR" sz="2800">
                <a:cs typeface="B Nazanin" pitchFamily="2" charset="-78"/>
              </a:rPr>
              <a:t>زیر بنای آن دو معیار در جامعه های اسلامی به شمار می روند . </a:t>
            </a:r>
          </a:p>
          <a:p>
            <a:pPr indent="355600" algn="justLow">
              <a:lnSpc>
                <a:spcPct val="140000"/>
              </a:lnSpc>
            </a:pPr>
            <a:r>
              <a:rPr lang="fa-IR" sz="2800">
                <a:cs typeface="B Nazanin" pitchFamily="2" charset="-78"/>
              </a:rPr>
              <a:t>ارشهای پایداری که در رأس آنها تقوای اسلامی ، تخصص کاری ، تعهد و توانایی قرار دارند .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397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397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714488"/>
            <a:ext cx="7215239" cy="34163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آموزش و توسعه ی 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منابع انسانی</a:t>
            </a:r>
          </a:p>
        </p:txBody>
      </p:sp>
      <p:sp>
        <p:nvSpPr>
          <p:cNvPr id="84995" name="Rectangle 8"/>
          <p:cNvSpPr>
            <a:spLocks noChangeArrowheads="1"/>
          </p:cNvSpPr>
          <p:nvPr/>
        </p:nvSpPr>
        <p:spPr bwMode="auto">
          <a:xfrm>
            <a:off x="6440488" y="642938"/>
            <a:ext cx="21320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چهارم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499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500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مقدمه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20" name="TextBox 5"/>
          <p:cNvSpPr txBox="1">
            <a:spLocks noChangeArrowheads="1"/>
          </p:cNvSpPr>
          <p:nvPr/>
        </p:nvSpPr>
        <p:spPr bwMode="auto">
          <a:xfrm>
            <a:off x="71438" y="1222375"/>
            <a:ext cx="900112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آموزش هایی می توانند به افزایش کارایی دامن زنند که </a:t>
            </a:r>
            <a:r>
              <a:rPr lang="fa-IR" sz="2800" b="1">
                <a:solidFill>
                  <a:srgbClr val="7030A0"/>
                </a:solidFill>
                <a:cs typeface="B Nazanin" pitchFamily="2" charset="-78"/>
              </a:rPr>
              <a:t>هدف دار </a:t>
            </a:r>
            <a:r>
              <a:rPr lang="fa-IR" sz="2800">
                <a:cs typeface="B Nazanin" pitchFamily="2" charset="-78"/>
              </a:rPr>
              <a:t>، </a:t>
            </a:r>
            <a:r>
              <a:rPr lang="fa-IR" sz="2800" b="1">
                <a:solidFill>
                  <a:srgbClr val="7030A0"/>
                </a:solidFill>
                <a:cs typeface="B Nazanin" pitchFamily="2" charset="-78"/>
              </a:rPr>
              <a:t>پیوسته</a:t>
            </a:r>
            <a:r>
              <a:rPr lang="fa-IR" sz="2800">
                <a:cs typeface="B Nazanin" pitchFamily="2" charset="-78"/>
              </a:rPr>
              <a:t> و </a:t>
            </a:r>
            <a:r>
              <a:rPr lang="fa-IR" sz="2800" b="1">
                <a:solidFill>
                  <a:srgbClr val="7030A0"/>
                </a:solidFill>
                <a:cs typeface="B Nazanin" pitchFamily="2" charset="-78"/>
              </a:rPr>
              <a:t>پر محتوا </a:t>
            </a:r>
            <a:r>
              <a:rPr lang="fa-IR" sz="2800">
                <a:cs typeface="B Nazanin" pitchFamily="2" charset="-78"/>
              </a:rPr>
              <a:t>باشند . و کارشناسان ، استادان و مربیان مجرب در امور آموزشی ، آنها را برنامه ریزی و اجرا کنند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لزوم اموزش هایی با ویژگی های بالا باید در مدیریت مورد توجه قرار گیرد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هزینه های </a:t>
            </a:r>
            <a:r>
              <a:rPr lang="fa-IR" sz="2800" b="1">
                <a:solidFill>
                  <a:srgbClr val="7030A0"/>
                </a:solidFill>
                <a:cs typeface="B Nazanin" pitchFamily="2" charset="-78"/>
              </a:rPr>
              <a:t>آموزش</a:t>
            </a:r>
            <a:r>
              <a:rPr lang="fa-IR" sz="2800">
                <a:cs typeface="B Nazanin" pitchFamily="2" charset="-78"/>
              </a:rPr>
              <a:t> جز </a:t>
            </a:r>
            <a:r>
              <a:rPr lang="fa-IR" sz="2800" b="1">
                <a:solidFill>
                  <a:srgbClr val="7030A0"/>
                </a:solidFill>
                <a:cs typeface="B Nazanin" pitchFamily="2" charset="-78"/>
              </a:rPr>
              <a:t>هزینه</a:t>
            </a:r>
            <a:r>
              <a:rPr lang="fa-IR" sz="280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sz="2800">
                <a:cs typeface="B Nazanin" pitchFamily="2" charset="-78"/>
              </a:rPr>
              <a:t>های مصرفی </a:t>
            </a:r>
            <a:r>
              <a:rPr lang="fa-IR" sz="2800" b="1">
                <a:solidFill>
                  <a:srgbClr val="7030A0"/>
                </a:solidFill>
                <a:cs typeface="B Nazanin" pitchFamily="2" charset="-78"/>
              </a:rPr>
              <a:t>نیست</a:t>
            </a:r>
            <a:r>
              <a:rPr lang="fa-IR" sz="2800">
                <a:cs typeface="B Nazanin" pitchFamily="2" charset="-78"/>
              </a:rPr>
              <a:t> . این هزینه ها را باید با دید هزینه های سرمایه گذاری برای آینده نگریست . </a:t>
            </a:r>
            <a:endParaRPr lang="fa-IR" sz="2400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602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602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یادگیری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44" name="TextBox 5"/>
          <p:cNvSpPr txBox="1">
            <a:spLocks noChangeArrowheads="1"/>
          </p:cNvSpPr>
          <p:nvPr/>
        </p:nvSpPr>
        <p:spPr bwMode="auto">
          <a:xfrm>
            <a:off x="71438" y="1214438"/>
            <a:ext cx="900112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انسان هیچ گاه از یادگیری فارغ نخواهد شد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یادگیری ها در محیط های رسمی ، نیمه رسمی و غیر رسمی ادامه می یابند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یادگیری ، تغییر دایمی در رفتار و یا در الگوی رفتاری است که از تجزیه ی ممتد ناشی می شود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>
                <a:cs typeface="B Nazanin" pitchFamily="2" charset="-78"/>
              </a:rPr>
              <a:t>کارشناسان و مسئولان آموزشی باید با ویژگی ها ، نظریه ها و اصول یادگیری آشنا باشند تا بتوانند برنامه های آموزشی را صحیح طراحی و اجرا کنند . </a:t>
            </a:r>
            <a:endParaRPr lang="fa-IR" sz="2400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704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704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یادگیری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68" name="TextBox 5"/>
          <p:cNvSpPr txBox="1">
            <a:spLocks noChangeArrowheads="1"/>
          </p:cNvSpPr>
          <p:nvPr/>
        </p:nvSpPr>
        <p:spPr bwMode="auto">
          <a:xfrm>
            <a:off x="71438" y="1428750"/>
            <a:ext cx="9001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 b="1">
                <a:cs typeface="B Nazanin" pitchFamily="2" charset="-78"/>
              </a:rPr>
              <a:t>مکتب محرک – پاسخ </a:t>
            </a:r>
            <a:r>
              <a:rPr lang="en-US" sz="2800" b="1">
                <a:cs typeface="B Nazanin" pitchFamily="2" charset="-78"/>
              </a:rPr>
              <a:t>Stimulus Respoines School          </a:t>
            </a:r>
            <a:endParaRPr lang="fa-IR" sz="2800" b="1">
              <a:cs typeface="B Nazanin" pitchFamily="2" charset="-78"/>
            </a:endParaRP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 b="1">
                <a:cs typeface="B Nazanin" pitchFamily="2" charset="-78"/>
              </a:rPr>
              <a:t>مکتب گشتالت 	 			        </a:t>
            </a:r>
            <a:r>
              <a:rPr lang="en-US" sz="2800" b="1">
                <a:cs typeface="B Nazanin" pitchFamily="2" charset="-78"/>
              </a:rPr>
              <a:t>Geshtalt School</a:t>
            </a:r>
            <a:endParaRPr lang="fa-IR" sz="2800" b="1">
              <a:cs typeface="B Nazanin" pitchFamily="2" charset="-78"/>
            </a:endParaRP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 b="1">
                <a:cs typeface="B Nazanin" pitchFamily="2" charset="-78"/>
              </a:rPr>
              <a:t>نظریه یادگیری اجتماعی 		      </a:t>
            </a:r>
            <a:r>
              <a:rPr lang="en-US" sz="2800" b="1">
                <a:cs typeface="B Nazanin" pitchFamily="2" charset="-78"/>
              </a:rPr>
              <a:t>Social Learnin Theory</a:t>
            </a:r>
            <a:endParaRPr lang="fa-IR" sz="2800" b="1">
              <a:cs typeface="B Nazanin" pitchFamily="2" charset="-78"/>
            </a:endParaRPr>
          </a:p>
          <a:p>
            <a:pPr indent="355600" algn="justLow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fa-IR" sz="2800" b="1">
                <a:cs typeface="B Nazanin" pitchFamily="2" charset="-78"/>
              </a:rPr>
              <a:t>آسان سازی 		      	 		     </a:t>
            </a:r>
            <a:r>
              <a:rPr lang="en-US" sz="2800" b="1">
                <a:cs typeface="B Nazanin" pitchFamily="2" charset="-78"/>
              </a:rPr>
              <a:t>Facilitation </a:t>
            </a:r>
            <a:endParaRPr lang="fa-IR" sz="28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807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807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214438"/>
            <a:ext cx="9001125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نظریه ی محرک – پاسخ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به نام نظریه یا مکتب رفتار گرایان نیز معروف است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طبق ان ، یادگیری را ایجاد ارتباط بین یک محرک و یک پاسخ می دانند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به این نتیجه رسیده اند که یادگیری در انسان می تواند در نتیجه ی تشویق و تنبیه یا به بیان دیگر پاداش و نتیجه صورت بگیرد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اسکینر : </a:t>
            </a:r>
            <a:r>
              <a:rPr lang="fa-IR" sz="2800" dirty="0">
                <a:latin typeface="Arial" pitchFamily="34" charset="0"/>
                <a:cs typeface="B Nazanin" pitchFamily="2" charset="-78"/>
              </a:rPr>
              <a:t> انسان به شرطی یاد می گیرد که رفتار ناشی از یادگیری موجب پاداش گردد . </a:t>
            </a: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یادگیری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8909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8909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835025"/>
            <a:ext cx="9001125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نظریه های یادگیری اجتماعی :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 اهمیت مراودات اجتماعی و تأثیر آن بریادگیری انسان تأکید فراوان دارند.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 اساس این نظریه هرچیزی را که بتوان با تجربه ی مستقیم اموخت ، ممکن است بتوان با مشاهده ی مستقیم هم آموخت .. انسان میتواند از مشاهدات خود الگو سازی کند .</a:t>
            </a:r>
          </a:p>
          <a:p>
            <a:pPr indent="3556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نظریه آسان سازی : </a:t>
            </a:r>
          </a:p>
          <a:p>
            <a:pPr indent="3556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 اساس این نظریه شرکت کنندگان در دوره های اموزشی ، منابع خوبی برای انتقال دانش و مهارت و رفتارهای لازم هستند . </a:t>
            </a:r>
          </a:p>
          <a:p>
            <a:pPr indent="355600"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مکتب گشتالت :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تأکید بر کلی نگری دارد .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معتقدند برای یادگیری ، قسمت های گوناگون یک برنامه ی اموزشی باید متشکل از مباحث با معنی و مرتبط با «کل» برنامه های آموزشی باشد.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1730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نظریه های یادگیری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857233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011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012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Box 5"/>
          <p:cNvSpPr txBox="1">
            <a:spLocks noChangeArrowheads="1"/>
          </p:cNvSpPr>
          <p:nvPr/>
        </p:nvSpPr>
        <p:spPr bwMode="auto">
          <a:xfrm>
            <a:off x="71438" y="1000125"/>
            <a:ext cx="900112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500" b="1">
                <a:cs typeface="B Nazanin" pitchFamily="2" charset="-78"/>
              </a:rPr>
              <a:t>راهنمایی : </a:t>
            </a:r>
            <a:r>
              <a:rPr lang="fa-IR" sz="2500">
                <a:cs typeface="B Nazanin" pitchFamily="2" charset="-78"/>
              </a:rPr>
              <a:t>کارکنان از همان آغاز نیازمند راهنمایی هستند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500" b="1">
                <a:cs typeface="B Nazanin" pitchFamily="2" charset="-78"/>
              </a:rPr>
              <a:t>معیارهای عملکرد و آگاهی از نتایج کار  : </a:t>
            </a:r>
            <a:r>
              <a:rPr lang="fa-IR" sz="2500">
                <a:cs typeface="B Nazanin" pitchFamily="2" charset="-78"/>
              </a:rPr>
              <a:t>انسانها زمانی بهتر یاد می گیرند که از نتایج یادگیری خود و هدف ان اگاه باشند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500" b="1">
                <a:cs typeface="B Nazanin" pitchFamily="2" charset="-78"/>
              </a:rPr>
              <a:t>پاداش و پیگیری : </a:t>
            </a:r>
            <a:r>
              <a:rPr lang="fa-IR" sz="2500">
                <a:cs typeface="B Nazanin" pitchFamily="2" charset="-78"/>
              </a:rPr>
              <a:t>اموزش همراه با پیگیری مربیان و پاداش برای شرکت کنندگان در قبال مطالب آموخته شده مؤثر تر خواهد بود .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500" b="1">
                <a:cs typeface="B Nazanin" pitchFamily="2" charset="-78"/>
              </a:rPr>
              <a:t>انگیزش : </a:t>
            </a:r>
            <a:r>
              <a:rPr lang="fa-IR" sz="2500">
                <a:cs typeface="B Nazanin" pitchFamily="2" charset="-78"/>
              </a:rPr>
              <a:t>عاملی که انگیزه ی یادگیری را تقویت می کند ، یکی مشارکت در برنامه ریزی و اجرا و ارزشیابی و دیگری ارتباط محتوای دوره های آموزشی با محتوای شغلی .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fa-IR" sz="2500" b="1">
                <a:cs typeface="B Nazanin" pitchFamily="2" charset="-78"/>
              </a:rPr>
              <a:t>انتقال : </a:t>
            </a:r>
            <a:r>
              <a:rPr lang="fa-IR" sz="2500">
                <a:cs typeface="B Nazanin" pitchFamily="2" charset="-78"/>
              </a:rPr>
              <a:t>امکان اجرای آموخته ها در دوره های آموزشی در محیط کاری . </a:t>
            </a:r>
            <a:r>
              <a:rPr lang="fa-IR" sz="2500" b="1">
                <a:cs typeface="B Nazanin" pitchFamily="2" charset="-78"/>
              </a:rPr>
              <a:t> </a:t>
            </a:r>
            <a:endParaRPr lang="fa-IR" sz="2500">
              <a:cs typeface="B Nazanin" pitchFamily="2" charset="-78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0" y="1730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اصول یادگیری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28663" y="928671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114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114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950913"/>
            <a:ext cx="9001125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1. تعیین نیازهای آموزشی :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تشخیص مسایل و مشکلات فرد فرد کارکنان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برای اثر بخشی بیشتر اموزش ، باید نیازهای تک تک کارکنان را برای آموزش تعیین کرد.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روش های تعیین نیازهای آموزشی کارکنان ، استفاده از فرم های شرح شغل و نتایج ارزشیابی هایی است که سالانه در مورد کارکنان می شود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2. هدف های اموزشی و توسعه ی منابع انسانی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رفتارهای مورد نظر سازمان در آموزش و توسعه ی منابع انسانی و شرایطی که رفتارهای مورد نظر باید در آن نمود یابد .</a:t>
            </a:r>
            <a:endParaRPr lang="fa-IR" sz="25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1730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مراحل آموزش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928671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216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216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928688"/>
            <a:ext cx="9001125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3. محتوای دوره ها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براساس هدف های اموزشی منتج شده اند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4. اصول یادگیری (منحنی یادگیری)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از اصول یادگیری باید در برنامه ریزی و اجرای دوره های آموزشی استفاده کرد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محققان استفاده از </a:t>
            </a:r>
            <a:r>
              <a:rPr lang="fa-IR" sz="2500" b="1" dirty="0">
                <a:latin typeface="Arial" pitchFamily="34" charset="0"/>
                <a:cs typeface="B Nazanin" pitchFamily="2" charset="-78"/>
              </a:rPr>
              <a:t>منحنی یادگیری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را توصیه می کنند.دو مسئله مهم در منحنی یادگیری:</a:t>
            </a:r>
          </a:p>
          <a:p>
            <a:pPr marL="457200" indent="4445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شکل منحنی روندی صعودی داشته باشد .   </a:t>
            </a:r>
          </a:p>
          <a:p>
            <a:pPr marL="457200" indent="4445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زمان لازم برای رسیدن به سطح یادگیری قابل قبول باید کاهش یابد .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منحنی یادگیری روند و زمان آموزش را مشخص و یادگیری را تسریع می کند .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1508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مراحل آموزش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9066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319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319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214438"/>
            <a:ext cx="8929688" cy="50784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دوم : تجزیه ، طراحی و طبقه بندی مشاغل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تجزیه ی شعل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برخی از اصطلاحات تجزیه ی شغل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روش های تجزیه ی شغل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نتایج حاصل از تجزیه ی شغل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کاربست های مختلف تجزیه ی شغل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غنی سازی شغلی </a:t>
            </a:r>
          </a:p>
          <a:p>
            <a:pPr marL="627063" indent="-271463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طبقه بندی مشاغل </a:t>
            </a:r>
          </a:p>
        </p:txBody>
      </p:sp>
      <p:sp>
        <p:nvSpPr>
          <p:cNvPr id="9" name="Oval 8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642938"/>
            <a:ext cx="9001125" cy="586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5. اجرا و ارزشیابی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برای ارزیابی میزان نیل به اهداف آموزش و توسعه ، لازم است که برنامه های اموزشی ارزشیابی شود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ارزشیابی صحیح ، جامع و کامل پس از برگشت کارآموزان به محیط کار و به کاربستن آموخته های خود درانجام دادن وظایف و مسئولیت های شان مشخص گردد.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معیارهای ارزشیابی برنامه های آموزشی و توسعه منابع انسانی : </a:t>
            </a:r>
          </a:p>
          <a:p>
            <a:pPr marL="355600" indent="2667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عکس العمل شرکت کنندگان در قبال محتوای روشها و امکانات آموزشی </a:t>
            </a:r>
          </a:p>
          <a:p>
            <a:pPr marL="355600" indent="2667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 بررسی نوع و میزان یادگیری حاصل از این برنامه ها </a:t>
            </a:r>
          </a:p>
          <a:p>
            <a:pPr marL="355600" indent="2667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بررسی تغییرات رفتاری ایجاد شده در منابع انسانی در نتیجه ی شرکت در برنامه ها</a:t>
            </a:r>
          </a:p>
          <a:p>
            <a:pPr marL="355600" indent="266700" algn="justLow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بررسی نتایج فردی و سازمانی حاصل از شرکت در برنامه های آموزشی </a:t>
            </a:r>
            <a:r>
              <a:rPr lang="fa-IR" sz="2500" b="1" dirty="0">
                <a:latin typeface="Arial" pitchFamily="34" charset="0"/>
                <a:cs typeface="B Nazanin" pitchFamily="2" charset="-78"/>
              </a:rPr>
              <a:t> </a:t>
            </a:r>
            <a:endParaRPr lang="fa-IR" sz="25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0" y="1508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مراحل آموزش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857232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421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421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857250"/>
            <a:ext cx="9001125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روش های آموزش عملی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1. آموزش حین کار :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به سبب اینکه کارآموزان در محیط واقعی کار و با استفاده از ابزارهای واقعی آموزش می بینند ، باعث ایجاد انگیزه های یادگیری می شود 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2. آموزش همجواری :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آموزشی که در مراکز آموزشی مجاور سازمان های تولیدی و صنعتی برای کارکنان ارائه می گردد . به این مراکز آموزش مدارس همجوار نیز اطلاق می گردد.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مزایا :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استفاده ی بیشتر از مربیان ، برنامه ریزی دقیق تر ، </a:t>
            </a:r>
          </a:p>
          <a:p>
            <a:pPr algn="justLow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معایب :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واقعی نبودن محیط اموزش ، هزینه های آموزشی بیشتر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1508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906647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523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524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281113"/>
            <a:ext cx="9001125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روش های آموزش عملی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3. آموزش استاد – شاگردی :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بیشتر به تعلیم و تربیت گرایش دارد .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تلفیقی از اموزش حین کار و شرکت در کلاسهای درسی در موضوعات خاص است .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4. دوره های ویژه :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با استفاده از نوارهای آموزشی دیداری – شنیداری بگزار می کنند .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کاراموزان می توانند اوقات آموزشی را خود برنامه ریزی کنند . 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626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626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436688"/>
            <a:ext cx="9001125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  <a:defRPr/>
            </a:pPr>
            <a:r>
              <a:rPr lang="fa-IR" sz="2800" b="1" dirty="0">
                <a:latin typeface="Arial" pitchFamily="34" charset="0"/>
                <a:cs typeface="B Nazanin" pitchFamily="2" charset="-78"/>
              </a:rPr>
              <a:t>روش های آموزشی و توسعه ی مدیریت و سرپرستی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هر سازمانی باید متناسب با هدف و مسایل داخلی و محیطی خود ، دوره های اموزشی لازم را برای مدیران و سرپرستان خود طراحی کند و منابع تأمین بودجه ی آن را مشخص سازد .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728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728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مهارت های تصمیم گیری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اساس کار مدیریت و سرپرستی تصمیم گیری است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برای ایجاد مهارت های تصمیم گیری در مدیران ، روشهای بسیاری وجود دارد از جمله : </a:t>
            </a:r>
          </a:p>
          <a:p>
            <a:pPr marL="457200"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تمرین های داخل کازیه : </a:t>
            </a:r>
          </a:p>
          <a:p>
            <a:pPr marL="457200"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برای شناخت استعداد های بالقوه ی مدیران و سرپرستان به کار می رود . </a:t>
            </a:r>
          </a:p>
          <a:p>
            <a:pPr marL="457200"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توانایی هایی که با استفاده از این روش باید در مدیران و سرپرستان ایجاد کرد : 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831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831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توانایی هایی که با استفاده از این روش باید در مدیران و سرپرستان ایجاد کرد : </a:t>
            </a:r>
          </a:p>
          <a:p>
            <a:pPr marL="533400" indent="-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قضاوت های اقتضایی در شناخت مسایل ، تعیین اولویت ، ارتباط بین مسایل و تعیین نوع و میزان اطلاعات لازم برای تصمیم گیری </a:t>
            </a:r>
          </a:p>
          <a:p>
            <a:pPr marL="533400" indent="-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درک و حساسیت اجتماعی در نامه نگاری ، برنامه ریزی جلسات با کارکنان مورد نظر و توانایی ارائه دلیل برای اقدامات خود . </a:t>
            </a:r>
          </a:p>
          <a:p>
            <a:pPr marL="533400" indent="-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fa-IR" sz="2800" dirty="0">
                <a:latin typeface="Arial" pitchFamily="34" charset="0"/>
                <a:cs typeface="B Nazanin" pitchFamily="2" charset="-78"/>
              </a:rPr>
              <a:t>امادگی برای قبول مسئولیت ، تصمیم گیری و اقدامات لازم برای اجرای تصمیمات خود . 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9933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9933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022350"/>
            <a:ext cx="900112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بازی های مدیریتی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به صورت برنامه های کامپیوتری ، مواردی را که در انها تصمیم گیری ها در حالت نامطمئنی صورت می گیرند ، به کاراموزان ارائه می کنند . </a:t>
            </a:r>
          </a:p>
          <a:p>
            <a:pPr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مطالعات موردی </a:t>
            </a:r>
          </a:p>
          <a:p>
            <a:pPr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چکیده ای از یک مسأله خاص و واقعی سازماندهی است . </a:t>
            </a:r>
          </a:p>
          <a:p>
            <a:pPr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باعث خواهد شد که کاراموزان بتوانند با سایر نظرات در آن موارد آشنا شوند و پیشنهاد های بهتر و منطقی تر را بپذیرند . </a:t>
            </a:r>
          </a:p>
          <a:p>
            <a:pPr indent="2667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این کار به کارآموزان وسعت نظر می بخشد . 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71546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035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036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مهارت های ارتباطی </a:t>
            </a:r>
          </a:p>
          <a:p>
            <a:pPr marL="457200" indent="-4572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برای ایجاد این مهارت ها در مدیران و سرپرستان، روش های زیر توصیه گردیده: </a:t>
            </a:r>
          </a:p>
          <a:p>
            <a:pPr marL="457200" indent="-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بازیگری </a:t>
            </a:r>
          </a:p>
          <a:p>
            <a:pPr marL="457200" indent="-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از کارآموز خواسته می شود تا وظیفه ای را در زمینه ی یکی از مسایل و مشکلات مدیریت و سرپرستی که نیازمند ارتباط با دیگران است ، به عهده بگیرد . </a:t>
            </a:r>
          </a:p>
          <a:p>
            <a:pPr marL="457200" indent="-2794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کلیاتی درباره مسئله ارائه می شود ولی متن پیشنهاد نمی شود . </a:t>
            </a:r>
            <a:endParaRPr lang="fa-IR" sz="26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138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138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Box 5"/>
          <p:cNvSpPr txBox="1">
            <a:spLocks noChangeArrowheads="1"/>
          </p:cNvSpPr>
          <p:nvPr/>
        </p:nvSpPr>
        <p:spPr bwMode="auto">
          <a:xfrm>
            <a:off x="71438" y="928688"/>
            <a:ext cx="9001125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279400" algn="justLow"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fa-IR" sz="2500" b="1">
                <a:cs typeface="B Nazanin" pitchFamily="2" charset="-78"/>
              </a:rPr>
              <a:t>الگوسازی رفتاری</a:t>
            </a:r>
          </a:p>
          <a:p>
            <a:pPr marL="457200" indent="-279400" algn="justLow">
              <a:lnSpc>
                <a:spcPct val="150000"/>
              </a:lnSpc>
              <a:spcBef>
                <a:spcPts val="300"/>
              </a:spcBef>
            </a:pPr>
            <a:r>
              <a:rPr lang="fa-IR" sz="2500">
                <a:cs typeface="B Nazanin" pitchFamily="2" charset="-78"/>
              </a:rPr>
              <a:t>یک طرز برخورد از قبل مشخص شده ای برای ایجاد مهارت های خاص مدیریت و سرپرستی به کارآموزان ارائه میدهد ، تا با استفاده از آن، آن را الگوی رفتاری خود کنند. </a:t>
            </a:r>
          </a:p>
          <a:p>
            <a:pPr marL="457200" indent="-279400" algn="justLow"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fa-IR" sz="2500" b="1">
                <a:cs typeface="B Nazanin" pitchFamily="2" charset="-78"/>
              </a:rPr>
              <a:t>آموزش حساسیت </a:t>
            </a:r>
          </a:p>
          <a:p>
            <a:pPr marL="457200" indent="-279400" algn="justLow">
              <a:lnSpc>
                <a:spcPct val="150000"/>
              </a:lnSpc>
              <a:spcBef>
                <a:spcPts val="300"/>
              </a:spcBef>
            </a:pPr>
            <a:r>
              <a:rPr lang="fa-IR" sz="2500">
                <a:cs typeface="B Nazanin" pitchFamily="2" charset="-78"/>
              </a:rPr>
              <a:t>هدف های کلی آن افزایش اگاهی های منابع انسانی در مورد الگوهای رفتاری خود و دیگران است . </a:t>
            </a:r>
          </a:p>
          <a:p>
            <a:pPr marL="457200" indent="-279400" algn="justLow">
              <a:lnSpc>
                <a:spcPct val="150000"/>
              </a:lnSpc>
              <a:spcBef>
                <a:spcPts val="300"/>
              </a:spcBef>
            </a:pPr>
            <a:r>
              <a:rPr lang="fa-IR" sz="2500">
                <a:cs typeface="B Nazanin" pitchFamily="2" charset="-78"/>
              </a:rPr>
              <a:t>بیشتر برای آگاهی از رفتارهای خود طراحی و تنظیم گردیده است . </a:t>
            </a:r>
          </a:p>
          <a:p>
            <a:pPr marL="457200" indent="-279400" algn="justLow">
              <a:lnSpc>
                <a:spcPct val="150000"/>
              </a:lnSpc>
              <a:spcBef>
                <a:spcPts val="300"/>
              </a:spcBef>
            </a:pPr>
            <a:r>
              <a:rPr lang="fa-IR" sz="2500">
                <a:cs typeface="B Nazanin" pitchFamily="2" charset="-78"/>
              </a:rPr>
              <a:t>در این روش کارآموزان چنانکه هستند می نمایند و باید نحوه ی انتقاد کردن را بدانند و بکوشند که ظرفیت انتقاد پذیری را در خود افزایش دهند .  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240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240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928688"/>
            <a:ext cx="9001125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2794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تجزیه و تحلیل رفتار های متقابل </a:t>
            </a:r>
          </a:p>
          <a:p>
            <a:pPr marL="1778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برای ایجاد مهارت ها در برقراری ارتباطات انسانی استفاده می شود .</a:t>
            </a:r>
          </a:p>
          <a:p>
            <a:pPr marL="1778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 این روش تأکید می کند که : </a:t>
            </a:r>
          </a:p>
          <a:p>
            <a:pPr marL="177800" indent="4445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حالات روانی سه گانه ی والد ، بالغ و کودک در همه ی انسان ها صرف نظر از سن ، تجربه و تحصیلات آنان وجود دارد . </a:t>
            </a:r>
          </a:p>
          <a:p>
            <a:pPr marL="177800" indent="4445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2500" dirty="0">
                <a:latin typeface="Arial" pitchFamily="34" charset="0"/>
                <a:cs typeface="B Nazanin" pitchFamily="2" charset="-78"/>
              </a:rPr>
              <a:t>برای ارتباط باید حالت روانی انسان ها را شناخت . </a:t>
            </a:r>
          </a:p>
          <a:p>
            <a:pPr marL="177800" algn="justLow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fa-IR" sz="2500" b="1" dirty="0">
                <a:latin typeface="Arial" pitchFamily="34" charset="0"/>
                <a:cs typeface="B Nazanin" pitchFamily="2" charset="-78"/>
              </a:rPr>
              <a:t>حالت والد </a:t>
            </a:r>
            <a:r>
              <a:rPr lang="fa-IR" sz="2500" dirty="0">
                <a:latin typeface="Arial" pitchFamily="34" charset="0"/>
                <a:cs typeface="B Nazanin" pitchFamily="2" charset="-78"/>
              </a:rPr>
              <a:t>، تأثیراتی است که کودک مستقیما تا پنج سالگی ضمن مشاهدات روزمره ی خود از رفتارهای والدینش می پذیرد . و در سن بلوغ گاهی در آن حالت قرار می گیرد و می کوشد مانند والدین خود رفتار کند . 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343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343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0" y="23018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سر فصل مطالب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24889" y="1070724"/>
            <a:ext cx="6461823" cy="823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75" y="1143000"/>
            <a:ext cx="8929688" cy="53276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0850" indent="-450850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fa-IR" sz="2700" b="1" dirty="0">
                <a:latin typeface="Arial" pitchFamily="34" charset="0"/>
                <a:cs typeface="B Nazanin" pitchFamily="2" charset="-78"/>
              </a:rPr>
              <a:t>فصل سوم : نیرویابی ، جذب و گزینش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مقدمه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نیرویابی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جذب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گزینش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اصول و کاربست آزمون های استخدامی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انواع آزمون های استخدامی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انواع مصاحبه های استخدامی </a:t>
            </a:r>
          </a:p>
          <a:p>
            <a:pPr marL="627063" indent="-271463" algn="justLow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>
                <a:latin typeface="Arial" pitchFamily="34" charset="0"/>
                <a:cs typeface="B Nazanin" pitchFamily="2" charset="-78"/>
              </a:rPr>
              <a:t>معیار های گزینش </a:t>
            </a:r>
          </a:p>
        </p:txBody>
      </p:sp>
      <p:sp>
        <p:nvSpPr>
          <p:cNvPr id="9" name="Oval 8">
            <a:hlinkClick r:id="" action="ppaction://noaction" highlightClick="1">
              <a:snd r:embed="rId3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Box 5"/>
          <p:cNvSpPr txBox="1">
            <a:spLocks noChangeArrowheads="1"/>
          </p:cNvSpPr>
          <p:nvPr/>
        </p:nvSpPr>
        <p:spPr bwMode="auto">
          <a:xfrm>
            <a:off x="71438" y="1000125"/>
            <a:ext cx="9001125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algn="justLow">
              <a:lnSpc>
                <a:spcPct val="150000"/>
              </a:lnSpc>
              <a:spcBef>
                <a:spcPts val="300"/>
              </a:spcBef>
            </a:pPr>
            <a:r>
              <a:rPr lang="fa-IR" sz="2600" b="1">
                <a:cs typeface="B Nazanin" pitchFamily="2" charset="-78"/>
              </a:rPr>
              <a:t>حالت روانی کودک ، </a:t>
            </a:r>
            <a:r>
              <a:rPr lang="fa-IR" sz="2600">
                <a:cs typeface="B Nazanin" pitchFamily="2" charset="-78"/>
              </a:rPr>
              <a:t>انسان در این حالت ، یک کودک به تمام معنی است ، مانند یک کودک می اندیشد ؛ حس می کند ؛ عمل می کند و مانند او می بیند . </a:t>
            </a:r>
          </a:p>
          <a:p>
            <a:pPr marL="177800" algn="justLow">
              <a:lnSpc>
                <a:spcPct val="150000"/>
              </a:lnSpc>
              <a:spcBef>
                <a:spcPts val="300"/>
              </a:spcBef>
            </a:pPr>
            <a:r>
              <a:rPr lang="fa-IR" sz="2600" b="1">
                <a:cs typeface="B Nazanin" pitchFamily="2" charset="-78"/>
              </a:rPr>
              <a:t>حالت روانی بالغ ، </a:t>
            </a:r>
            <a:r>
              <a:rPr lang="fa-IR" sz="2600">
                <a:cs typeface="B Nazanin" pitchFamily="2" charset="-78"/>
              </a:rPr>
              <a:t>مشاهدات و تجربیات از زمان کودکی تا پایان عمر است . قدرت تشخیص ، تجزیه و تحلیل ، دسترسی به حقایق ، واقع بینی و عقل و منطق ، از مشخصات حالت روانی بالغ و یا عقل اند . بدون دخالت عواطف و احساسات عمل می کند . </a:t>
            </a:r>
          </a:p>
          <a:p>
            <a:pPr marL="177800" algn="justLow">
              <a:lnSpc>
                <a:spcPct val="150000"/>
              </a:lnSpc>
              <a:spcBef>
                <a:spcPts val="300"/>
              </a:spcBef>
            </a:pPr>
            <a:r>
              <a:rPr lang="fa-IR" sz="2600">
                <a:cs typeface="B Nazanin" pitchFamily="2" charset="-78"/>
              </a:rPr>
              <a:t>- سه حالت روانی </a:t>
            </a:r>
            <a:r>
              <a:rPr lang="fa-IR" sz="2600" b="1">
                <a:cs typeface="B Nazanin" pitchFamily="2" charset="-78"/>
              </a:rPr>
              <a:t>والد</a:t>
            </a:r>
            <a:r>
              <a:rPr lang="fa-IR" sz="2600">
                <a:cs typeface="B Nazanin" pitchFamily="2" charset="-78"/>
              </a:rPr>
              <a:t> ، </a:t>
            </a:r>
            <a:r>
              <a:rPr lang="fa-IR" sz="2600" b="1">
                <a:cs typeface="B Nazanin" pitchFamily="2" charset="-78"/>
              </a:rPr>
              <a:t>بالغ</a:t>
            </a:r>
            <a:r>
              <a:rPr lang="fa-IR" sz="2600">
                <a:cs typeface="B Nazanin" pitchFamily="2" charset="-78"/>
              </a:rPr>
              <a:t> و</a:t>
            </a:r>
            <a:r>
              <a:rPr lang="fa-IR" sz="2600" b="1">
                <a:cs typeface="B Nazanin" pitchFamily="2" charset="-78"/>
              </a:rPr>
              <a:t>کودک</a:t>
            </a:r>
            <a:r>
              <a:rPr lang="fa-IR" sz="2600">
                <a:cs typeface="B Nazanin" pitchFamily="2" charset="-78"/>
              </a:rPr>
              <a:t> ، در انسان های سالم از یکدیگر جدا هستند ، ولی در انسانهایی که از نظر روحی-روانی بیمارند ، ممکن است این سه حالت با یکدیگر تداخل کنند . </a:t>
            </a:r>
            <a:endParaRPr lang="fa-IR" sz="2600" b="1">
              <a:cs typeface="B Nazanin" pitchFamily="2" charset="-78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000108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445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445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 startAt="3"/>
            </a:pPr>
            <a:r>
              <a:rPr lang="fa-IR" sz="2600" b="1">
                <a:cs typeface="B Nazanin" pitchFamily="2" charset="-78"/>
              </a:rPr>
              <a:t>دانش شغلی 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>
                <a:cs typeface="B Nazanin" pitchFamily="2" charset="-78"/>
              </a:rPr>
              <a:t>مدیران باید در مورد شغلی که در آن قرار گرفته یا می گیرند ، شناخت خوبی داشته باشند . برای این شناخت از روشهای زیر استفاده می کنند :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تجربه ی حین کار </a:t>
            </a:r>
          </a:p>
          <a:p>
            <a:pPr marL="514350" indent="-51435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مربیگری </a:t>
            </a:r>
          </a:p>
          <a:p>
            <a:pPr marL="514350" indent="-51435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تحت مطالعه 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a-IR" sz="2600">
              <a:cs typeface="B Nazanin" pitchFamily="2" charset="-78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547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548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00" name="TextBox 5"/>
          <p:cNvSpPr txBox="1">
            <a:spLocks noChangeArrowheads="1"/>
          </p:cNvSpPr>
          <p:nvPr/>
        </p:nvSpPr>
        <p:spPr bwMode="auto">
          <a:xfrm>
            <a:off x="71438" y="1143000"/>
            <a:ext cx="9001125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روش تجربه ی حین کار </a:t>
            </a:r>
            <a:endParaRPr lang="fa-IR" sz="2600">
              <a:cs typeface="B Nazanin" pitchFamily="2" charset="-78"/>
            </a:endParaRP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>
                <a:cs typeface="B Nazanin" pitchFamily="2" charset="-78"/>
              </a:rPr>
              <a:t>تجربه ی حین کار تحت نظارت و راهنمایی خصوصی یک مدیر مجرب ، ماهر و توانمند می تواند در افزایش دانش شغلی کاملاً مؤثر باشد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روش تحت مطالعه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>
                <a:cs typeface="B Nazanin" pitchFamily="2" charset="-78"/>
              </a:rPr>
              <a:t>در این روش ، آشکارا شخص معینی دقیقاً برای جایگزینی شاغلی دیگر نامزد میشود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 b="1">
                <a:cs typeface="B Nazanin" pitchFamily="2" charset="-78"/>
              </a:rPr>
              <a:t>محاسن : </a:t>
            </a:r>
            <a:r>
              <a:rPr lang="fa-IR" sz="2600">
                <a:cs typeface="B Nazanin" pitchFamily="2" charset="-78"/>
              </a:rPr>
              <a:t>عملی بودن و حقیقی بودن محیط اموزشی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 b="1">
                <a:cs typeface="B Nazanin" pitchFamily="2" charset="-78"/>
              </a:rPr>
              <a:t>معایب : </a:t>
            </a:r>
            <a:r>
              <a:rPr lang="fa-IR" sz="2600">
                <a:cs typeface="B Nazanin" pitchFamily="2" charset="-78"/>
              </a:rPr>
              <a:t>رقابتی برای تصدی این شغل ، به جای نمی ماند . یک موقعیت نامطمئن است.</a:t>
            </a:r>
            <a:endParaRPr lang="fa-IR" sz="2600" b="1">
              <a:cs typeface="B Nazanin" pitchFamily="2" charset="-78"/>
            </a:endParaRP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650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650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دانش سازمانی 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روشها و برنامه هایی برای افزایش دانش سازمانی مدیران که رابطه چندانی با وظایف و مسئولیت های فعلی آنان ندارد . 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متداول ترین این روش ها :</a:t>
            </a:r>
          </a:p>
          <a:p>
            <a:pPr marL="514350" indent="-2476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روش گردش شغلی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(برای سازمان های سنتی)</a:t>
            </a:r>
          </a:p>
          <a:p>
            <a:pPr marL="514350" indent="-2476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روش مدیریت چند جانبه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(برای سازمان های مشارکتی) </a:t>
            </a:r>
            <a:r>
              <a:rPr lang="fa-IR" sz="2600" b="1" dirty="0">
                <a:latin typeface="Arial" pitchFamily="34" charset="0"/>
                <a:cs typeface="B Nazanin" pitchFamily="2" charset="-78"/>
              </a:rPr>
              <a:t> </a:t>
            </a:r>
          </a:p>
          <a:p>
            <a:pPr marL="514350" indent="-51435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fa-IR" sz="2600" b="1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752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752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48" name="TextBox 5"/>
          <p:cNvSpPr txBox="1">
            <a:spLocks noChangeArrowheads="1"/>
          </p:cNvSpPr>
          <p:nvPr/>
        </p:nvSpPr>
        <p:spPr bwMode="auto">
          <a:xfrm>
            <a:off x="71438" y="1143000"/>
            <a:ext cx="9001125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روش گردش شغلی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>
                <a:cs typeface="B Nazanin" pitchFamily="2" charset="-78"/>
              </a:rPr>
              <a:t>وسعت بخشیدن به دید مدیران در مورد کل سازمان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>
                <a:cs typeface="B Nazanin" pitchFamily="2" charset="-78"/>
              </a:rPr>
              <a:t>در این برنامه ها معمولا کارآموزان را هر شش ماه یکبار در شغل جدیدی قرار می دهند.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روش مدیریت چند جانبه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600">
                <a:cs typeface="B Nazanin" pitchFamily="2" charset="-78"/>
              </a:rPr>
              <a:t>در این روش به اعضای هیات مدیره ی کوچک که از مدیران رده ی دوم سازمانی تشکیل شده بودند ، همه ی اختیارات تفویض می گردید تا درتمامی مواردی که اعضای هیأت مدیره اصلی سازمان تصمیم می گیرند ، تصمیم بگیرند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855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855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دانش عمومی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تلفیقی از تعلیم و تربیت رسمی (یعنی تحصیلات دانشگاهی) و آموزش به معنی کارورزی و کارآموزی است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روشهای زیر را توصیه کرده اند :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دوره های ویژه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جلسات ویژه </a:t>
            </a:r>
          </a:p>
          <a:p>
            <a:pPr marL="514350" indent="-51435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مطالعات منتخب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09574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09576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596" name="TextBox 5"/>
          <p:cNvSpPr txBox="1">
            <a:spLocks noChangeArrowheads="1"/>
          </p:cNvSpPr>
          <p:nvPr/>
        </p:nvSpPr>
        <p:spPr bwMode="auto">
          <a:xfrm>
            <a:off x="71438" y="1201738"/>
            <a:ext cx="9001125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78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دوره های ویژه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</a:pPr>
            <a:r>
              <a:rPr lang="fa-IR" sz="2600">
                <a:cs typeface="B Nazanin" pitchFamily="2" charset="-78"/>
              </a:rPr>
              <a:t>این دوره ها مستلزم ترک محیط کار برای مدیران و سرپرستان است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جلسات ویژه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</a:pPr>
            <a:r>
              <a:rPr lang="fa-IR" sz="2600">
                <a:cs typeface="B Nazanin" pitchFamily="2" charset="-78"/>
              </a:rPr>
              <a:t>به مدت یک تا دو روز به صورت کنفرانس یا سمینار با شرکت استادان دانشگاه ها ، مدیران و سرپرستان ؛ شامل : سخنرانی ، پرسش و پاسخ ، نمایش فیلم ، کارهای عملی و گروهی و جز اینها می شود .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fa-IR" sz="2600" b="1">
                <a:cs typeface="B Nazanin" pitchFamily="2" charset="-78"/>
              </a:rPr>
              <a:t>مطالعات منتخب </a:t>
            </a:r>
          </a:p>
          <a:p>
            <a:pPr indent="177800" algn="justLow">
              <a:lnSpc>
                <a:spcPct val="150000"/>
              </a:lnSpc>
              <a:spcBef>
                <a:spcPts val="600"/>
              </a:spcBef>
            </a:pPr>
            <a:r>
              <a:rPr lang="fa-IR" sz="2600">
                <a:cs typeface="B Nazanin" pitchFamily="2" charset="-78"/>
              </a:rPr>
              <a:t>افزایش معلومات عمومی مدیران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0598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0600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1438" y="1285875"/>
            <a:ext cx="9001125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نیازهای ویژه انفرادی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اگر هدف این باشد که نیازهای ویژه انفرادی آموزشی مدیران و سرپرستان برطرف گردد ،  این دو روش پیشنهاد گردیده است : </a:t>
            </a:r>
          </a:p>
          <a:p>
            <a:pPr indent="355600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برنامه های ویژه </a:t>
            </a:r>
          </a:p>
          <a:p>
            <a:pPr indent="3556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تکالیف گروهی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fa-IR" sz="26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1622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1624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ChangeArrowheads="1"/>
          </p:cNvSpPr>
          <p:nvPr/>
        </p:nvSpPr>
        <p:spPr bwMode="auto">
          <a:xfrm>
            <a:off x="0" y="230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3403600" algn="l"/>
              </a:tabLst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روش ها و فنون آموزش و توسعه ی منابع انسانی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8663" y="1142984"/>
            <a:ext cx="7286676" cy="1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1438" y="1201738"/>
            <a:ext cx="90011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7800"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برنامه های ویژه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برای رفع نقاط ضعف مدیران و سرپرستان ، در انجام دادن وظایف شان استفاده می شود .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b="1" dirty="0">
                <a:latin typeface="Arial" pitchFamily="34" charset="0"/>
                <a:cs typeface="B Nazanin" pitchFamily="2" charset="-78"/>
              </a:rPr>
              <a:t>تکالیف گروهی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صرفا برای آموزش به کار نمی رود . </a:t>
            </a:r>
          </a:p>
          <a:p>
            <a:pPr algn="justLow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مدیران واحد ها گروهی را تشکیل خواهند داد که ضمن همکاری بایکدیگر به کار و مسئولیت های خویش خواهند پرداخت ، تا روش کار در گروه و نتایج مثبت کار گروهی را ببینند و از این راه فرهنگ کار گروهی را بیاموزند . </a:t>
            </a:r>
          </a:p>
        </p:txBody>
      </p:sp>
      <p:sp>
        <p:nvSpPr>
          <p:cNvPr id="5" name="Oval 4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2646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2648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2313239"/>
            <a:ext cx="7215239" cy="175432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7200" dirty="0">
                <a:solidFill>
                  <a:srgbClr val="99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B Titr" pitchFamily="2" charset="-78"/>
              </a:rPr>
              <a:t>حقوق و دستمزد</a:t>
            </a:r>
          </a:p>
        </p:txBody>
      </p:sp>
      <p:sp>
        <p:nvSpPr>
          <p:cNvPr id="113667" name="Rectangle 8"/>
          <p:cNvSpPr>
            <a:spLocks noChangeArrowheads="1"/>
          </p:cNvSpPr>
          <p:nvPr/>
        </p:nvSpPr>
        <p:spPr bwMode="auto">
          <a:xfrm>
            <a:off x="6677025" y="642938"/>
            <a:ext cx="1895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>
                <a:solidFill>
                  <a:srgbClr val="5D110F"/>
                </a:solidFill>
                <a:cs typeface="B Titr" pitchFamily="2" charset="-78"/>
              </a:rPr>
              <a:t>فصل پنجم 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643701" y="1427148"/>
            <a:ext cx="2214547" cy="1588"/>
          </a:xfrm>
          <a:prstGeom prst="line">
            <a:avLst/>
          </a:prstGeom>
          <a:ln w="15875" cmpd="dbl">
            <a:gradFill flip="none" rotWithShape="1">
              <a:gsLst>
                <a:gs pos="59000">
                  <a:schemeClr val="accent6">
                    <a:lumMod val="50000"/>
                  </a:scheme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hlinkClick r:id="" action="ppaction://noaction" highlightClick="1">
              <a:snd r:embed="rId2" name="arrow.wav"/>
            </a:hlinkClick>
          </p:cNvPr>
          <p:cNvSpPr/>
          <p:nvPr/>
        </p:nvSpPr>
        <p:spPr>
          <a:xfrm>
            <a:off x="4286250" y="6286500"/>
            <a:ext cx="500063" cy="4286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pic>
        <p:nvPicPr>
          <p:cNvPr id="113670" name="Picture 9" descr="714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813" y="64293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1483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4000" contrast="65000"/>
          </a:blip>
          <a:stretch>
            <a:fillRect/>
          </a:stretch>
        </p:blipFill>
        <p:spPr>
          <a:xfrm flipH="1">
            <a:off x="-31" y="0"/>
            <a:ext cx="428628" cy="428604"/>
          </a:xfrm>
          <a:prstGeom prst="rect">
            <a:avLst/>
          </a:prstGeom>
        </p:spPr>
      </p:pic>
      <p:pic>
        <p:nvPicPr>
          <p:cNvPr id="113672" name="Picture 20" descr="714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10201</TotalTime>
  <Words>14903</Words>
  <Application>Microsoft Office PowerPoint</Application>
  <PresentationFormat>On-screen Show (4:3)</PresentationFormat>
  <Paragraphs>1314</Paragraphs>
  <Slides>194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194</vt:i4>
      </vt:variant>
    </vt:vector>
  </HeadingPairs>
  <TitlesOfParts>
    <vt:vector size="195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Slide 144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  <vt:lpstr>Slide 172</vt:lpstr>
      <vt:lpstr>Slide 173</vt:lpstr>
      <vt:lpstr>Slide 174</vt:lpstr>
      <vt:lpstr>Slide 175</vt:lpstr>
      <vt:lpstr>Slide 176</vt:lpstr>
      <vt:lpstr>Slide 177</vt:lpstr>
      <vt:lpstr>Slide 178</vt:lpstr>
      <vt:lpstr>Slide 179</vt:lpstr>
      <vt:lpstr>Slide 180</vt:lpstr>
      <vt:lpstr>Slide 181</vt:lpstr>
      <vt:lpstr>Slide 182</vt:lpstr>
      <vt:lpstr>Slide 183</vt:lpstr>
      <vt:lpstr>Slide 184</vt:lpstr>
      <vt:lpstr>Slide 185</vt:lpstr>
      <vt:lpstr>Slide 186</vt:lpstr>
      <vt:lpstr>Slide 187</vt:lpstr>
      <vt:lpstr>Slide 188</vt:lpstr>
      <vt:lpstr>Slide 189</vt:lpstr>
      <vt:lpstr>Slide 190</vt:lpstr>
      <vt:lpstr>Slide 191</vt:lpstr>
      <vt:lpstr>Slide 192</vt:lpstr>
      <vt:lpstr>Slide 193</vt:lpstr>
      <vt:lpstr>Slide 194</vt:lpstr>
    </vt:vector>
  </TitlesOfParts>
  <Company>matam_kadeh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وب سایت مدیریتی ایران</dc:title>
  <dc:subject>مدیریت منابع انسانی</dc:subject>
  <dc:creator>هادی ورزشکار</dc:creator>
  <cp:lastModifiedBy>zarrin-computer0121-2256376-2256672</cp:lastModifiedBy>
  <cp:revision>127</cp:revision>
  <dcterms:created xsi:type="dcterms:W3CDTF">2009-05-04T22:30:56Z</dcterms:created>
  <dcterms:modified xsi:type="dcterms:W3CDTF">2004-12-10T08:38:22Z</dcterms:modified>
</cp:coreProperties>
</file>